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74.xml.rels" ContentType="application/vnd.openxmlformats-package.relationships+xml"/>
  <Override PartName="/ppt/notesSlides/_rels/notesSlide69.xml.rels" ContentType="application/vnd.openxmlformats-package.relationships+xml"/>
  <Override PartName="/ppt/notesSlides/_rels/notesSlide73.xml.rels" ContentType="application/vnd.openxmlformats-package.relationships+xml"/>
  <Override PartName="/ppt/notesSlides/_rels/notesSlide67.xml.rels" ContentType="application/vnd.openxmlformats-package.relationships+xml"/>
  <Override PartName="/ppt/notesSlides/_rels/notesSlide72.xml.rels" ContentType="application/vnd.openxmlformats-package.relationships+xml"/>
  <Override PartName="/ppt/notesSlides/_rels/notesSlide66.xml.rels" ContentType="application/vnd.openxmlformats-package.relationships+xml"/>
  <Override PartName="/ppt/notesSlides/_rels/notesSlide65.xml.rels" ContentType="application/vnd.openxmlformats-package.relationships+xml"/>
  <Override PartName="/ppt/notesSlides/_rels/notesSlide61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64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62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63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51.xml.rels" ContentType="application/vnd.openxmlformats-package.relationships+xml"/>
  <Override PartName="/ppt/notesSlides/notesSlide74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1.xml" ContentType="application/vnd.openxmlformats-officedocument.presentationml.notesSlide+xml"/>
  <Override PartName="/ppt/media/image149.png" ContentType="image/png"/>
  <Override PartName="/ppt/media/image139.png" ContentType="image/png"/>
  <Override PartName="/ppt/media/image126.png" ContentType="image/png"/>
  <Override PartName="/ppt/media/image124.png" ContentType="image/png"/>
  <Override PartName="/ppt/media/image123.png" ContentType="image/png"/>
  <Override PartName="/ppt/media/image120.png" ContentType="image/png"/>
  <Override PartName="/ppt/media/image119.png" ContentType="image/png"/>
  <Override PartName="/ppt/media/image114.png" ContentType="image/png"/>
  <Override PartName="/ppt/media/image109.png" ContentType="image/png"/>
  <Override PartName="/ppt/media/image144.jpeg" ContentType="image/jpeg"/>
  <Override PartName="/ppt/media/image115.png" ContentType="image/png"/>
  <Override PartName="/ppt/media/image97.png" ContentType="image/png"/>
  <Override PartName="/ppt/media/image141.png" ContentType="image/png"/>
  <Override PartName="/ppt/media/image96.jpeg" ContentType="image/jpeg"/>
  <Override PartName="/ppt/media/image113.png" ContentType="image/png"/>
  <Override PartName="/ppt/media/image112.jpeg" ContentType="image/jpeg"/>
  <Override PartName="/ppt/media/image95.png" ContentType="image/png"/>
  <Override PartName="/ppt/media/image121.png" ContentType="image/png"/>
  <Override PartName="/ppt/media/image94.jpeg" ContentType="image/jpeg"/>
  <Override PartName="/ppt/media/image93.png" ContentType="image/png"/>
  <Override PartName="/ppt/media/image91.png" ContentType="image/png"/>
  <Override PartName="/ppt/media/image86.jpeg" ContentType="image/jpeg"/>
  <Override PartName="/ppt/media/image81.png" ContentType="image/png"/>
  <Override PartName="/ppt/media/image80.png" ContentType="image/png"/>
  <Override PartName="/ppt/media/image32.jpeg" ContentType="image/jpeg"/>
  <Override PartName="/ppt/media/image30.jpeg" ContentType="image/jpeg"/>
  <Override PartName="/ppt/media/image105.png" ContentType="image/png"/>
  <Override PartName="/ppt/media/image87.png" ContentType="image/png"/>
  <Override PartName="/ppt/media/image6.png" ContentType="image/png"/>
  <Override PartName="/ppt/media/image61.png" ContentType="image/png"/>
  <Override PartName="/ppt/media/image104.png" ContentType="image/png"/>
  <Override PartName="/ppt/media/image5.png" ContentType="image/png"/>
  <Override PartName="/ppt/media/image60.png" ContentType="image/png"/>
  <Override PartName="/ppt/media/image111.jpeg" ContentType="image/jpeg"/>
  <Override PartName="/ppt/media/image103.png" ContentType="image/png"/>
  <Override PartName="/ppt/media/image4.png" ContentType="image/png"/>
  <Override PartName="/ppt/media/image106.jpeg" ContentType="image/jpeg"/>
  <Override PartName="/ppt/media/image3.png" ContentType="image/png"/>
  <Override PartName="/ppt/media/image82.png" ContentType="image/png"/>
  <Override PartName="/ppt/media/image1.png" ContentType="image/png"/>
  <Override PartName="/ppt/media/image101.png" ContentType="image/png"/>
  <Override PartName="/ppt/media/image2.png" ContentType="image/png"/>
  <Override PartName="/ppt/media/image88.png" ContentType="image/png"/>
  <Override PartName="/ppt/media/image7.png" ContentType="image/png"/>
  <Override PartName="/ppt/media/image62.png" ContentType="image/png"/>
  <Override PartName="/ppt/media/image107.png" ContentType="image/png"/>
  <Override PartName="/ppt/media/image89.png" ContentType="image/png"/>
  <Override PartName="/ppt/media/image83.jpeg" ContentType="image/jpeg"/>
  <Override PartName="/ppt/media/image8.png" ContentType="image/png"/>
  <Override PartName="/ppt/media/image63.png" ContentType="image/png"/>
  <Override PartName="/ppt/media/image108.png" ContentType="image/png"/>
  <Override PartName="/ppt/media/image9.png" ContentType="image/png"/>
  <Override PartName="/ppt/media/image118.jpeg" ContentType="image/jpeg"/>
  <Override PartName="/ppt/media/image64.png" ContentType="image/png"/>
  <Override PartName="/ppt/media/image131.jpeg" ContentType="image/jpeg"/>
  <Override PartName="/ppt/media/image125.png" ContentType="image/png"/>
  <Override PartName="/ppt/media/image16.png" ContentType="image/png"/>
  <Override PartName="/ppt/media/image79.png" ContentType="image/png"/>
  <Override PartName="/ppt/media/hdphoto1.wdp" ContentType="image/vnd.ms-photo"/>
  <Override PartName="/ppt/media/image57.png" ContentType="image/png"/>
  <Override PartName="/ppt/media/image78.png" ContentType="image/png"/>
  <Override PartName="/ppt/media/image18.jpeg" ContentType="image/jpeg"/>
  <Override PartName="/ppt/media/image27.png" ContentType="image/png"/>
  <Override PartName="/ppt/media/image99.png" ContentType="image/png"/>
  <Override PartName="/ppt/media/image84.jpeg" ContentType="image/jpeg"/>
  <Override PartName="/ppt/media/image11.jpeg" ContentType="image/jpeg"/>
  <Override PartName="/ppt/media/image127.png" ContentType="image/png"/>
  <Override PartName="/ppt/media/image85.jpeg" ContentType="image/jpeg"/>
  <Override PartName="/ppt/media/image12.jpeg" ContentType="image/jpeg"/>
  <Override PartName="/ppt/media/image35.png" ContentType="image/png"/>
  <Override PartName="/ppt/media/image10.png" ContentType="image/png"/>
  <Override PartName="/ppt/media/image143.png" ContentType="image/png"/>
  <Override PartName="/ppt/media/image34.png" ContentType="image/png"/>
  <Override PartName="/ppt/media/image59.png" ContentType="image/png"/>
  <Override PartName="/ppt/media/image142.png" ContentType="image/png"/>
  <Override PartName="/ppt/media/image33.png" ContentType="image/png"/>
  <Override PartName="/ppt/media/image140.png" ContentType="image/png"/>
  <Override PartName="/ppt/media/image31.png" ContentType="image/png"/>
  <Override PartName="/ppt/media/image56.png" ContentType="image/png"/>
  <Override PartName="/ppt/media/image138.png" ContentType="image/png"/>
  <Override PartName="/ppt/media/image29.png" ContentType="image/png"/>
  <Override PartName="/ppt/media/image135.png" ContentType="image/png"/>
  <Override PartName="/ppt/media/image132.jpeg" ContentType="image/jpeg"/>
  <Override PartName="/ppt/media/image26.png" ContentType="image/png"/>
  <Override PartName="/ppt/media/image134.png" ContentType="image/png"/>
  <Override PartName="/ppt/media/image25.png" ContentType="image/png"/>
  <Override PartName="/ppt/media/image133.png" ContentType="image/png"/>
  <Override PartName="/ppt/media/image100.jpeg" ContentType="image/jpeg"/>
  <Override PartName="/ppt/media/image24.png" ContentType="image/png"/>
  <Override PartName="/ppt/media/image49.png" ContentType="image/png"/>
  <Override PartName="/ppt/media/image23.png" ContentType="image/png"/>
  <Override PartName="/ppt/media/image15.jpeg" ContentType="image/jpeg"/>
  <Override PartName="/ppt/media/image48.png" ContentType="image/png"/>
  <Override PartName="/ppt/media/image22.png" ContentType="image/png"/>
  <Override PartName="/ppt/media/image47.png" ContentType="image/png"/>
  <Override PartName="/ppt/media/image130.png" ContentType="image/png"/>
  <Override PartName="/ppt/media/image21.png" ContentType="image/png"/>
  <Override PartName="/ppt/media/image46.png" ContentType="image/png"/>
  <Override PartName="/ppt/media/image20.png" ContentType="image/png"/>
  <Override PartName="/ppt/media/image154.png" ContentType="image/png"/>
  <Override PartName="/ppt/media/image45.png" ContentType="image/png"/>
  <Override PartName="/ppt/media/image128.png" ContentType="image/png"/>
  <Override PartName="/ppt/media/image90.jpeg" ContentType="image/jpeg"/>
  <Override PartName="/ppt/media/image19.png" ContentType="image/png"/>
  <Override PartName="/ppt/media/image122.png" ContentType="image/png"/>
  <Override PartName="/ppt/media/image13.png" ContentType="image/png"/>
  <Override PartName="/ppt/media/image147.png" ContentType="image/png"/>
  <Override PartName="/ppt/media/image28.jpeg" ContentType="image/jpeg"/>
  <Override PartName="/ppt/media/image14.jpeg" ContentType="image/jpeg"/>
  <Override PartName="/ppt/media/image38.png" ContentType="image/png"/>
  <Override PartName="/ppt/media/image145.png" ContentType="image/png"/>
  <Override PartName="/ppt/media/image36.png" ContentType="image/png"/>
  <Override PartName="/ppt/media/image146.png" ContentType="image/png"/>
  <Override PartName="/ppt/media/image37.png" ContentType="image/png"/>
  <Override PartName="/ppt/media/image148.png" ContentType="image/png"/>
  <Override PartName="/ppt/media/image92.jpeg" ContentType="image/jpeg"/>
  <Override PartName="/ppt/media/image39.png" ContentType="image/png"/>
  <Override PartName="/ppt/media/image40.png" ContentType="image/png"/>
  <Override PartName="/ppt/media/image65.png" ContentType="image/png"/>
  <Override PartName="/ppt/media/image150.png" ContentType="image/png"/>
  <Override PartName="/ppt/media/image41.png" ContentType="image/png"/>
  <Override PartName="/ppt/media/image136.jpeg" ContentType="image/jpeg"/>
  <Override PartName="/ppt/media/image66.png" ContentType="image/png"/>
  <Override PartName="/ppt/media/image151.png" ContentType="image/png"/>
  <Override PartName="/ppt/media/image42.png" ContentType="image/png"/>
  <Override PartName="/ppt/media/image67.png" ContentType="image/png"/>
  <Override PartName="/ppt/media/image152.png" ContentType="image/png"/>
  <Override PartName="/ppt/media/image43.png" ContentType="image/png"/>
  <Override PartName="/ppt/media/image17.jpeg" ContentType="image/jpeg"/>
  <Override PartName="/ppt/media/image68.png" ContentType="image/png"/>
  <Override PartName="/ppt/media/image153.png" ContentType="image/png"/>
  <Override PartName="/ppt/media/image116.jpeg" ContentType="image/jpeg"/>
  <Override PartName="/ppt/media/image102.jpeg" ContentType="image/jpeg"/>
  <Override PartName="/ppt/media/image44.png" ContentType="image/png"/>
  <Override PartName="/ppt/media/image69.png" ContentType="image/png"/>
  <Override PartName="/ppt/media/image50.png" ContentType="image/png"/>
  <Override PartName="/ppt/media/image110.jpeg" ContentType="image/jpeg"/>
  <Override PartName="/ppt/media/image75.png" ContentType="image/png"/>
  <Override PartName="/ppt/media/image71.jpeg" ContentType="image/jpeg"/>
  <Override PartName="/ppt/media/image51.png" ContentType="image/png"/>
  <Override PartName="/ppt/media/image137.jpeg" ContentType="image/jpeg"/>
  <Override PartName="/ppt/media/image76.png" ContentType="image/png"/>
  <Override PartName="/ppt/media/image98.jpeg" ContentType="image/jpeg"/>
  <Override PartName="/ppt/media/image52.png" ContentType="image/png"/>
  <Override PartName="/ppt/media/image77.png" ContentType="image/png"/>
  <Override PartName="/ppt/media/image53.png" ContentType="image/png"/>
  <Override PartName="/ppt/media/image117.jpeg" ContentType="image/jpeg"/>
  <Override PartName="/ppt/media/image54.png" ContentType="image/png"/>
  <Override PartName="/ppt/media/image55.png" ContentType="image/png"/>
  <Override PartName="/ppt/media/image129.png" ContentType="image/png"/>
  <Override PartName="/ppt/media/image58.jpeg" ContentType="image/jpeg"/>
  <Override PartName="/ppt/media/image70.png" ContentType="image/png"/>
  <Override PartName="/ppt/media/image72.png" ContentType="image/png"/>
  <Override PartName="/ppt/media/image73.png" ContentType="image/png"/>
  <Override PartName="/ppt/media/image74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69.xml" ContentType="application/vnd.openxmlformats-officedocument.presentationml.slide+xml"/>
  <Override PartName="/ppt/slides/slide44.xml" ContentType="application/vnd.openxmlformats-officedocument.presentationml.slide+xml"/>
  <Override PartName="/ppt/slides/slide68.xml" ContentType="application/vnd.openxmlformats-officedocument.presentationml.slide+xml"/>
  <Override PartName="/ppt/slides/slide43.xml" ContentType="application/vnd.openxmlformats-officedocument.presentationml.slide+xml"/>
  <Override PartName="/ppt/slides/slide67.xml" ContentType="application/vnd.openxmlformats-officedocument.presentationml.slide+xml"/>
  <Override PartName="/ppt/slides/slide42.xml" ContentType="application/vnd.openxmlformats-officedocument.presentationml.slide+xml"/>
  <Override PartName="/ppt/slides/slide66.xml" ContentType="application/vnd.openxmlformats-officedocument.presentationml.slide+xml"/>
  <Override PartName="/ppt/slides/slide41.xml" ContentType="application/vnd.openxmlformats-officedocument.presentationml.slide+xml"/>
  <Override PartName="/ppt/slides/slide65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Override PartName="/ppt/slides/slide57.xml" ContentType="application/vnd.openxmlformats-officedocument.presentationml.slide+xml"/>
  <Override PartName="/ppt/slides/slide32.xml" ContentType="application/vnd.openxmlformats-officedocument.presentationml.slide+xml"/>
  <Override PartName="/ppt/slides/slide58.xml" ContentType="application/vnd.openxmlformats-officedocument.presentationml.slide+xml"/>
  <Override PartName="/ppt/slides/slide33.xml" ContentType="application/vnd.openxmlformats-officedocument.presentationml.slide+xml"/>
  <Override PartName="/ppt/slides/slide59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68.xml.rels" ContentType="application/vnd.openxmlformats-package.relationships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69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72.xml.rels" ContentType="application/vnd.openxmlformats-package.relationships+xml"/>
  <Override PartName="/ppt/slides/_rels/slide44.xml.rels" ContentType="application/vnd.openxmlformats-package.relationships+xml"/>
  <Override PartName="/ppt/slides/_rels/slide71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9.xml.rels" ContentType="application/vnd.openxmlformats-package.relationships+xml"/>
  <Override PartName="/ppt/slides/_rels/slide12.xml.rels" ContentType="application/vnd.openxmlformats-package.relationships+xml"/>
  <Override PartName="/ppt/slides/_rels/slide58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7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70.xml.rels" ContentType="application/vnd.openxmlformats-package.relationships+xml"/>
  <Override PartName="/ppt/slides/_rels/slide35.xml.rels" ContentType="application/vnd.openxmlformats-package.relationships+xml"/>
  <Override PartName="/ppt/slides/_rels/slide74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60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D79265E1-5B7A-473B-A0CA-EABABFCB26B5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6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
</Relationships>
</file>

<file path=ppt/notesSlides/_rels/notesSlide67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
</Relationships>
</file>

<file path=ppt/notesSlides/_rels/notesSlide69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
</Relationships>
</file>

<file path=ppt/notesSlides/_rels/notesSlide72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
</Relationships>
</file>

<file path=ppt/notesSlides/_rels/notesSlide73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
</Relationships>
</file>

<file path=ppt/notesSlides/_rels/notesSlide74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Soft landing legs</a:t>
            </a:r>
            <a:endParaRPr b="0" lang="en-US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Problems : Dead weight ; no dissipation mechanism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11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0204D77-A1A6-416C-A8ED-B20AB7FC9EF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Soft landing legs</a:t>
            </a:r>
            <a:endParaRPr b="0" lang="en-US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Problems : Dead weight ; no dissipation mechanism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1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E845F14-9C35-4D9F-AE99-068414CA02D5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Drone perception makes the drone aware of the environment, and it’s the richest way to acurately localize the target landing area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21CA669-CE43-4344-ACAD-5063A8B623FE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Less steps for a faster pose estimation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30A3C55-DCB0-443C-A02B-FE03CCE69243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Split in two for x and y pose estimation</a:t>
            </a:r>
            <a:endParaRPr b="0" lang="en-US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Regression layer at the end to estimate pose instead of classify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275B44C-66C0-4F6B-B2DD-B1A6DA940AFB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The use of grad-CAM algorithm allows to see with part of the image has been stimulated in yellow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D098BCE-4F7E-4276-94FC-E5FA9E93EF27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Here is the landing pad position in vertical and data are order increasingly from left to right</a:t>
            </a:r>
            <a:endParaRPr b="0" lang="en-US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We can pay attention to the range of values of each algorithm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23B76D2-5986-4AEF-9793-A4558883B62C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robust physics engine, high-quality graphics, and convenient programmatic and graphical interfaces</a:t>
            </a:r>
            <a:endParaRPr b="0" lang="en-US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ability to accurately and efficiently simulate populations of robots in complex indoor and outdoor environments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11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75745D4-4EC1-47BC-B26E-15CEAC5109C9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KF has inertia</a:t>
            </a:r>
            <a:endParaRPr b="0" lang="en-US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At the end we obtain the smooth yellow curve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0FB5956-16F9-4E6B-B48D-B5C79BBC35D7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4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4489DAC-233F-454E-AECC-3F321CA8D3D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4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1402543-3FFB-4D81-92DE-BA0F39E32F2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4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6FF7414-EB2F-47CF-A9FC-87433ACC5F14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Interesting to see the dispersion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5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C89BC2E-1629-4085-97EF-ED330D72AA5C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Finally the NN gives the best results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15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292F3BF-CC06-480D-BAE8-FC71E52283E2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Finally the NN gives the best results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15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DBF39F5-0AE9-4B19-A948-CAADA3D2078E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6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813FF83-2E02-4881-BD49-09868853107C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Frictional effect on the ground, dangerous on surface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16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35EB687-8CE6-4E5D-A3A1-6D7AE1D9C0AE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6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AB3AF98-910D-4629-9F57-6B4F51C7E325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6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5EFF2B0-CD71-4E5A-8428-320AAD21A21E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(show the 3D printed prototype)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17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DC14AE4-5EA1-4E46-B9B4-BB024A792D40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More and more satellite are sending to space which is a billion dollars market, and there are more and more actors in this fiels</a:t>
            </a:r>
            <a:endParaRPr b="0" lang="en-US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Satellite constellation for global internet --&gt; OneWeb and StarLink</a:t>
            </a:r>
            <a:endParaRPr b="0" lang="en-US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The landing stage is always challenging as many crashes continue to happen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2885AB5-BC07-4B4D-BAF7-1EADE0A98273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The result showed little frictional effect,</a:t>
            </a:r>
            <a:endParaRPr b="0" lang="en-US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Even with the improvement of the frictional effect</a:t>
            </a:r>
            <a:endParaRPr b="0" lang="en-US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(show the 3D printed prototype)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7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E3A1B67-040C-44A4-AA85-92412422EFCC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(show the 3D printed prototype)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17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B8D42E1-E67D-4BE5-901D-6B4366A94EA5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(show the 3D printed prototype)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18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9822023-2437-490A-8EA6-C7F56D377D39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8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01389B7-31D7-415B-B80B-1A7689523C32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8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04E2514-4AE4-4116-A507-F6515F72C495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9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6C17C5E-82D0-4AD9-B403-8E9FC5E46387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9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0DF853B-D80C-4036-A8EF-AA1E070A1E21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9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65A18E6-5049-4047-B97A-2FA46A86428E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19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5545932-0CBB-4AA7-A058-04FC1E528F5E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2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Real world experimentation because this has been stopped with the covid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0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2D2BE10-934B-470B-AC98-D6C4EB107310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2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20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36A055F-A147-4821-ABB1-9F81B3A1C62A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2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2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A5EA4BC-135D-4600-A66C-14C006DC0664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Entire drone autonomous landing project with standard approach </a:t>
            </a:r>
            <a:endParaRPr b="0" lang="en-US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Using first GPS then Fiducial marker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0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5508C65-C890-4794-9641-E769DBEE91C3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1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single-shot object detection network, called DetectNet</a:t>
            </a:r>
            <a:endParaRPr b="0" lang="en-US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the network is a fully convolutional network based upon GoogLeNet</a:t>
            </a:r>
            <a:endParaRPr b="0" lang="en-US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First detection, then localisation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1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579EBE9-C716-41F4-9D89-7734BC50A3FA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90000"/>
              </a:lnSpc>
            </a:pPr>
            <a:r>
              <a:rPr b="0" lang="en-US" sz="6000" spc="-1" strike="noStrike">
                <a:solidFill>
                  <a:srgbClr val="ffffff"/>
                </a:solidFill>
                <a:latin typeface="Calibri Light"/>
              </a:rPr>
              <a:t>Modifiez le style du titre</a:t>
            </a:r>
            <a:endParaRPr b="0" lang="en-US" sz="6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637ABB05-BFCF-4E88-9142-DACC6DF3022B}" type="datetime1">
              <a:rPr b="0" lang="en-US" sz="1200" spc="-1" strike="noStrike">
                <a:solidFill>
                  <a:srgbClr val="ffffff"/>
                </a:solidFill>
                <a:latin typeface="Calibri"/>
              </a:rPr>
              <a:t>03/23/2021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9673CD9-941D-43E7-A42A-6D403998371F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 Light"/>
              </a:rPr>
              <a:t>Modifiez le style du titre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Cliquez pour modifier les styles du texte du masque</a:t>
            </a:r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Deuxième niveau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Troisième niveau</a:t>
            </a:r>
            <a:endParaRPr b="0" lang="en-US" sz="2000" spc="-1" strike="noStrike">
              <a:solidFill>
                <a:srgbClr val="ffffff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Quatrième niveau</a:t>
            </a: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Cinquième niveau</a:t>
            </a: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D25D8217-F392-48B7-A5E9-9F968EA632A3}" type="datetime1">
              <a:rPr b="0" lang="en-US" sz="1200" spc="-1" strike="noStrike">
                <a:solidFill>
                  <a:srgbClr val="ffffff"/>
                </a:solidFill>
                <a:latin typeface="Calibri"/>
              </a:rPr>
              <a:t>03/23/2021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6A674C5-E0FD-4CE5-894B-0DAD17D1149F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jpe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jpeg"/><Relationship Id="rId4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jpeg"/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jpeg"/><Relationship Id="rId3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jpeg"/><Relationship Id="rId3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jpeg"/><Relationship Id="rId3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jpeg"/><Relationship Id="rId3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jpeg"/><Relationship Id="rId3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jpeg"/><Relationship Id="rId3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jpeg"/><Relationship Id="rId3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Relationship Id="rId4" Type="http://schemas.openxmlformats.org/officeDocument/2006/relationships/image" Target="../media/image112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jpeg"/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image" Target="../media/image131.jpeg"/><Relationship Id="rId3" Type="http://schemas.openxmlformats.org/officeDocument/2006/relationships/image" Target="../media/image132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image" Target="../media/image134.png"/><Relationship Id="rId3" Type="http://schemas.openxmlformats.org/officeDocument/2006/relationships/image" Target="../media/image135.png"/><Relationship Id="rId4" Type="http://schemas.openxmlformats.org/officeDocument/2006/relationships/image" Target="../media/image136.jpeg"/><Relationship Id="rId5" Type="http://schemas.openxmlformats.org/officeDocument/2006/relationships/image" Target="../media/image137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image" Target="../media/image144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6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microsoft.com/office/2007/relationships/hdphoto" Target="../media/hdphoto1.wdp"/><Relationship Id="rId4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5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2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5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5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1523880" y="817560"/>
            <a:ext cx="9143640" cy="14443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1" lang="en-US" sz="4000" spc="-1" strike="noStrike">
                <a:solidFill>
                  <a:srgbClr val="ffffff"/>
                </a:solidFill>
                <a:latin typeface="Calibri Light"/>
              </a:rPr>
              <a:t>Research of Approach Strategy for</a:t>
            </a:r>
            <a:br/>
            <a:r>
              <a:rPr b="1" lang="en-US" sz="4000" spc="-1" strike="noStrike">
                <a:solidFill>
                  <a:srgbClr val="ffffff"/>
                </a:solidFill>
                <a:latin typeface="Calibri Light"/>
              </a:rPr>
              <a:t>Fast Drone Autonomous Landing</a:t>
            </a:r>
            <a:endParaRPr b="0" lang="en-US" sz="4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1523880" y="2570040"/>
            <a:ext cx="9143640" cy="3403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By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Julien Mellet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Under the Supervision of Professor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Wang Jingyu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i="1" lang="en-US" sz="2000" spc="-1" strike="noStrike">
                <a:solidFill>
                  <a:srgbClr val="ffffff"/>
                </a:solidFill>
                <a:latin typeface="Calibri"/>
              </a:rPr>
              <a:t>Master of Navigation, Guidance and Control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i="1" lang="en-US" sz="2000" spc="-1" strike="noStrike">
                <a:solidFill>
                  <a:srgbClr val="ffffff"/>
                </a:solidFill>
                <a:latin typeface="Calibri"/>
              </a:rPr>
              <a:t>Xi’an P. R. China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i="1" lang="en-US" sz="2000" spc="-1" strike="noStrike">
                <a:solidFill>
                  <a:srgbClr val="ffffff"/>
                </a:solidFill>
                <a:latin typeface="Calibri"/>
              </a:rPr>
              <a:t>June 2020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90" name="Image 4" descr=""/>
          <p:cNvPicPr/>
          <p:nvPr/>
        </p:nvPicPr>
        <p:blipFill>
          <a:blip r:embed="rId1"/>
          <a:stretch/>
        </p:blipFill>
        <p:spPr>
          <a:xfrm>
            <a:off x="10058400" y="296640"/>
            <a:ext cx="1752120" cy="175212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F603DB4-056F-4677-B242-FD2509800D01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Calibri Light"/>
              </a:rPr>
              <a:t>Introduction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64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65" name="CustomShape 2"/>
          <p:cNvSpPr/>
          <p:nvPr/>
        </p:nvSpPr>
        <p:spPr>
          <a:xfrm>
            <a:off x="421560" y="136332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Related works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66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163F650-EDB5-49E1-BF80-32B1897F7536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67" name="TextShape 4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8" name="CustomShape 5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9" name="CustomShape 6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70" name="Line 7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CustomShape 8"/>
          <p:cNvSpPr/>
          <p:nvPr/>
        </p:nvSpPr>
        <p:spPr>
          <a:xfrm>
            <a:off x="1006560" y="1981080"/>
            <a:ext cx="10178280" cy="13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K. Zhang, et al. Bioinspired design of a landing system with soft shock absorbers for autonomous aerial robots </a:t>
            </a:r>
            <a:r>
              <a:rPr b="0" i="1" lang="en-US" sz="2400" spc="-1" strike="noStrike">
                <a:solidFill>
                  <a:srgbClr val="ffffff"/>
                </a:solidFill>
                <a:latin typeface="Calibri"/>
              </a:rPr>
              <a:t>(2018)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72" name="Image 5" descr=""/>
          <p:cNvPicPr/>
          <p:nvPr/>
        </p:nvPicPr>
        <p:blipFill>
          <a:blip r:embed="rId2"/>
          <a:stretch/>
        </p:blipFill>
        <p:spPr>
          <a:xfrm>
            <a:off x="2768760" y="3591360"/>
            <a:ext cx="6653880" cy="2425680"/>
          </a:xfrm>
          <a:prstGeom prst="rect">
            <a:avLst/>
          </a:prstGeom>
          <a:ln>
            <a:noFill/>
          </a:ln>
        </p:spPr>
      </p:pic>
      <p:pic>
        <p:nvPicPr>
          <p:cNvPr id="173" name="Image 17" descr=""/>
          <p:cNvPicPr/>
          <p:nvPr/>
        </p:nvPicPr>
        <p:blipFill>
          <a:blip r:embed="rId3"/>
          <a:stretch/>
        </p:blipFill>
        <p:spPr>
          <a:xfrm>
            <a:off x="2639880" y="3300840"/>
            <a:ext cx="6800760" cy="32378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Calibri Light"/>
              </a:rPr>
              <a:t>Introduction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5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76" name="CustomShape 2"/>
          <p:cNvSpPr/>
          <p:nvPr/>
        </p:nvSpPr>
        <p:spPr>
          <a:xfrm>
            <a:off x="421560" y="136332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Basic Theory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77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AA01B908-4965-4D41-9F18-8FAC369477A0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78" name="TextShape 4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9" name="CustomShape 5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0" name="CustomShape 6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1" name="Line 7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CustomShape 8"/>
          <p:cNvSpPr/>
          <p:nvPr/>
        </p:nvSpPr>
        <p:spPr>
          <a:xfrm>
            <a:off x="1006560" y="1981080"/>
            <a:ext cx="10178280" cy="78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Convolutional Neural Network (CNN): a network having one or several convolution layers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3" name="CustomShape 9"/>
          <p:cNvSpPr/>
          <p:nvPr/>
        </p:nvSpPr>
        <p:spPr>
          <a:xfrm>
            <a:off x="1006560" y="2865600"/>
            <a:ext cx="10346760" cy="98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Robot Operating System (ROS): a robotic standard of communication that allows an entity to publish data on a topic, and another entity to subscribe to this topic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4" name="CustomShape 10"/>
          <p:cNvSpPr/>
          <p:nvPr/>
        </p:nvSpPr>
        <p:spPr>
          <a:xfrm>
            <a:off x="1006560" y="3769200"/>
            <a:ext cx="10346760" cy="88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Flight Controller (FC): a chip board for drones that embeds several sensors to allow it to fly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5" name="CustomShape 11"/>
          <p:cNvSpPr/>
          <p:nvPr/>
        </p:nvSpPr>
        <p:spPr>
          <a:xfrm>
            <a:off x="1006560" y="4699080"/>
            <a:ext cx="1051128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indent="-216000">
              <a:lnSpc>
                <a:spcPct val="100000"/>
              </a:lnSpc>
              <a:buClr>
                <a:srgbClr val="0070c0"/>
              </a:buClr>
              <a:buFont typeface="Abadi"/>
              <a:buChar char="▌"/>
            </a:pPr>
            <a:r>
              <a:rPr b="0" i="1" lang="en-US" sz="2400" spc="-1" strike="noStrike">
                <a:solidFill>
                  <a:srgbClr val="ffffff"/>
                </a:solidFill>
                <a:latin typeface="Calibri"/>
              </a:rPr>
              <a:t>k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 and </a:t>
            </a:r>
            <a:r>
              <a:rPr b="0" i="1" lang="en-US" sz="2400" spc="-1" strike="noStrike">
                <a:solidFill>
                  <a:srgbClr val="ffffff"/>
                </a:solidFill>
                <a:latin typeface="Calibri"/>
              </a:rPr>
              <a:t>c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 are respectively elastic and frictional coefficients of movement equations</a:t>
            </a:r>
            <a:endParaRPr b="0" lang="en-US" sz="24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7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88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90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5"/>
          <p:cNvSpPr/>
          <p:nvPr/>
        </p:nvSpPr>
        <p:spPr>
          <a:xfrm>
            <a:off x="685800" y="1774080"/>
            <a:ext cx="440388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The variety of shapes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92" name="CustomShape 6"/>
          <p:cNvSpPr/>
          <p:nvPr/>
        </p:nvSpPr>
        <p:spPr>
          <a:xfrm>
            <a:off x="1036440" y="268056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X-shaped marker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93" name="CustomShape 7"/>
          <p:cNvSpPr/>
          <p:nvPr/>
        </p:nvSpPr>
        <p:spPr>
          <a:xfrm>
            <a:off x="1036440" y="375012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Square-based fiducial marker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94" name="CustomShape 8"/>
          <p:cNvSpPr/>
          <p:nvPr/>
        </p:nvSpPr>
        <p:spPr>
          <a:xfrm>
            <a:off x="1036440" y="429768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Fractal marker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95" name="TextShape 9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9F4AED7-23A2-45C8-B4F2-992B414F5815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96" name="TextShape 10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Standard Fiducial Marker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97" name="Image 16" descr=""/>
          <p:cNvPicPr/>
          <p:nvPr/>
        </p:nvPicPr>
        <p:blipFill>
          <a:blip r:embed="rId2"/>
          <a:stretch/>
        </p:blipFill>
        <p:spPr>
          <a:xfrm>
            <a:off x="5776920" y="1935000"/>
            <a:ext cx="1698120" cy="1711800"/>
          </a:xfrm>
          <a:prstGeom prst="rect">
            <a:avLst/>
          </a:prstGeom>
          <a:ln>
            <a:noFill/>
          </a:ln>
        </p:spPr>
      </p:pic>
      <p:pic>
        <p:nvPicPr>
          <p:cNvPr id="198" name="Image 18" descr=""/>
          <p:cNvPicPr/>
          <p:nvPr/>
        </p:nvPicPr>
        <p:blipFill>
          <a:blip r:embed="rId3"/>
          <a:stretch/>
        </p:blipFill>
        <p:spPr>
          <a:xfrm>
            <a:off x="8118360" y="1928520"/>
            <a:ext cx="1711800" cy="1711800"/>
          </a:xfrm>
          <a:prstGeom prst="rect">
            <a:avLst/>
          </a:prstGeom>
          <a:ln>
            <a:noFill/>
          </a:ln>
        </p:spPr>
      </p:pic>
      <p:pic>
        <p:nvPicPr>
          <p:cNvPr id="199" name="Image 20" descr=""/>
          <p:cNvPicPr/>
          <p:nvPr/>
        </p:nvPicPr>
        <p:blipFill>
          <a:blip r:embed="rId4"/>
          <a:stretch/>
        </p:blipFill>
        <p:spPr>
          <a:xfrm>
            <a:off x="5800320" y="4149000"/>
            <a:ext cx="1711800" cy="1715400"/>
          </a:xfrm>
          <a:prstGeom prst="rect">
            <a:avLst/>
          </a:prstGeom>
          <a:ln>
            <a:noFill/>
          </a:ln>
        </p:spPr>
      </p:pic>
      <p:pic>
        <p:nvPicPr>
          <p:cNvPr id="200" name="Image 22" descr=""/>
          <p:cNvPicPr/>
          <p:nvPr/>
        </p:nvPicPr>
        <p:blipFill>
          <a:blip r:embed="rId5"/>
          <a:stretch/>
        </p:blipFill>
        <p:spPr>
          <a:xfrm>
            <a:off x="8138160" y="4149000"/>
            <a:ext cx="1729440" cy="1715400"/>
          </a:xfrm>
          <a:prstGeom prst="rect">
            <a:avLst/>
          </a:prstGeom>
          <a:ln>
            <a:noFill/>
          </a:ln>
        </p:spPr>
      </p:pic>
      <p:pic>
        <p:nvPicPr>
          <p:cNvPr id="201" name="Image 24" descr=""/>
          <p:cNvPicPr/>
          <p:nvPr/>
        </p:nvPicPr>
        <p:blipFill>
          <a:blip r:embed="rId6"/>
          <a:stretch/>
        </p:blipFill>
        <p:spPr>
          <a:xfrm>
            <a:off x="10397160" y="2535480"/>
            <a:ext cx="1450800" cy="24076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2" name="CustomShape 11"/>
          <p:cNvSpPr/>
          <p:nvPr/>
        </p:nvSpPr>
        <p:spPr>
          <a:xfrm>
            <a:off x="1036440" y="3264840"/>
            <a:ext cx="5729760" cy="50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Circles marker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03" name="CustomShape 12"/>
          <p:cNvSpPr/>
          <p:nvPr/>
        </p:nvSpPr>
        <p:spPr>
          <a:xfrm>
            <a:off x="1036440" y="481428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Complex shape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04" name="CustomShape 13"/>
          <p:cNvSpPr/>
          <p:nvPr/>
        </p:nvSpPr>
        <p:spPr>
          <a:xfrm flipV="1">
            <a:off x="3997440" y="2791080"/>
            <a:ext cx="1778760" cy="155520"/>
          </a:xfrm>
          <a:prstGeom prst="curvedConnector3">
            <a:avLst>
              <a:gd name="adj1" fmla="val 50000"/>
            </a:avLst>
          </a:prstGeom>
          <a:noFill/>
          <a:ln w="57240">
            <a:solidFill>
              <a:schemeClr val="tx1">
                <a:lumMod val="50000"/>
              </a:schemeClr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14"/>
          <p:cNvSpPr/>
          <p:nvPr/>
        </p:nvSpPr>
        <p:spPr>
          <a:xfrm>
            <a:off x="3579120" y="3535560"/>
            <a:ext cx="5394960" cy="105120"/>
          </a:xfrm>
          <a:prstGeom prst="curvedConnector4">
            <a:avLst>
              <a:gd name="adj1" fmla="val 35330"/>
              <a:gd name="adj2" fmla="val 283650"/>
            </a:avLst>
          </a:prstGeom>
          <a:noFill/>
          <a:ln w="57240">
            <a:solidFill>
              <a:schemeClr val="tx1">
                <a:lumMod val="50000"/>
              </a:schemeClr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15"/>
          <p:cNvSpPr/>
          <p:nvPr/>
        </p:nvSpPr>
        <p:spPr>
          <a:xfrm flipH="1" rot="16200000">
            <a:off x="5106600" y="4313520"/>
            <a:ext cx="760680" cy="625320"/>
          </a:xfrm>
          <a:prstGeom prst="curvedConnector2">
            <a:avLst/>
          </a:prstGeom>
          <a:noFill/>
          <a:ln w="57240">
            <a:solidFill>
              <a:schemeClr val="tx1">
                <a:lumMod val="50000"/>
              </a:schemeClr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16"/>
          <p:cNvSpPr/>
          <p:nvPr/>
        </p:nvSpPr>
        <p:spPr>
          <a:xfrm>
            <a:off x="3584880" y="4613760"/>
            <a:ext cx="5417640" cy="1250640"/>
          </a:xfrm>
          <a:prstGeom prst="curvedConnector4">
            <a:avLst>
              <a:gd name="adj1" fmla="val 30335"/>
              <a:gd name="adj2" fmla="val 128584"/>
            </a:avLst>
          </a:prstGeom>
          <a:noFill/>
          <a:ln w="57240">
            <a:solidFill>
              <a:schemeClr val="tx1">
                <a:lumMod val="50000"/>
              </a:schemeClr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CustomShape 17"/>
          <p:cNvSpPr/>
          <p:nvPr/>
        </p:nvSpPr>
        <p:spPr>
          <a:xfrm flipV="1">
            <a:off x="7162920" y="4942800"/>
            <a:ext cx="3959640" cy="1572840"/>
          </a:xfrm>
          <a:prstGeom prst="curvedConnector2">
            <a:avLst/>
          </a:prstGeom>
          <a:noFill/>
          <a:ln w="57240">
            <a:solidFill>
              <a:schemeClr val="tx1">
                <a:lumMod val="50000"/>
              </a:schemeClr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18"/>
          <p:cNvSpPr/>
          <p:nvPr/>
        </p:nvSpPr>
        <p:spPr>
          <a:xfrm rot="10800000">
            <a:off x="7162920" y="6525360"/>
            <a:ext cx="3344760" cy="1421280"/>
          </a:xfrm>
          <a:prstGeom prst="curvedConnector3">
            <a:avLst>
              <a:gd name="adj1" fmla="val 75232"/>
            </a:avLst>
          </a:prstGeom>
          <a:noFill/>
          <a:ln w="5724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CustomShape 19"/>
          <p:cNvSpPr/>
          <p:nvPr/>
        </p:nvSpPr>
        <p:spPr>
          <a:xfrm>
            <a:off x="5732280" y="4063680"/>
            <a:ext cx="1847880" cy="1944360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12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13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15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5"/>
          <p:cNvSpPr/>
          <p:nvPr/>
        </p:nvSpPr>
        <p:spPr>
          <a:xfrm>
            <a:off x="7223760" y="159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Marker Detection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17" name="CustomShape 6"/>
          <p:cNvSpPr/>
          <p:nvPr/>
        </p:nvSpPr>
        <p:spPr>
          <a:xfrm>
            <a:off x="685800" y="1591200"/>
            <a:ext cx="5836680" cy="58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Square-based fiducial marker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18" name="CustomShape 7"/>
          <p:cNvSpPr/>
          <p:nvPr/>
        </p:nvSpPr>
        <p:spPr>
          <a:xfrm>
            <a:off x="6294240" y="1707120"/>
            <a:ext cx="761760" cy="34992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7C0538B-6506-4090-A697-00A372542935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20" name="CustomShape 9"/>
          <p:cNvSpPr/>
          <p:nvPr/>
        </p:nvSpPr>
        <p:spPr>
          <a:xfrm>
            <a:off x="990720" y="51768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Standard Fiducial Marker</a:t>
            </a:r>
            <a:endParaRPr b="0" lang="en-US" sz="36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23" dur="indefinite" restart="never" nodeType="tmRoot">
          <p:childTnLst>
            <p:seq>
              <p:cTn id="124" dur="indefinite" nodeType="mainSeq">
                <p:childTnLst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2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Standard Fiducial Marker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2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3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24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25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26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6"/>
          <p:cNvSpPr/>
          <p:nvPr/>
        </p:nvSpPr>
        <p:spPr>
          <a:xfrm>
            <a:off x="106920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1.1.1.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28" name="CustomShape 7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Marker Detection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29" name="Image 11" descr=""/>
          <p:cNvPicPr/>
          <p:nvPr/>
        </p:nvPicPr>
        <p:blipFill>
          <a:blip r:embed="rId2"/>
          <a:stretch/>
        </p:blipFill>
        <p:spPr>
          <a:xfrm>
            <a:off x="1939680" y="2737080"/>
            <a:ext cx="3396960" cy="2543400"/>
          </a:xfrm>
          <a:prstGeom prst="rect">
            <a:avLst/>
          </a:prstGeom>
          <a:ln>
            <a:noFill/>
          </a:ln>
        </p:spPr>
      </p:pic>
      <p:sp>
        <p:nvSpPr>
          <p:cNvPr id="230" name="CustomShape 8"/>
          <p:cNvSpPr/>
          <p:nvPr/>
        </p:nvSpPr>
        <p:spPr>
          <a:xfrm>
            <a:off x="7313760" y="103608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Image capture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1" name="CustomShape 9"/>
          <p:cNvSpPr/>
          <p:nvPr/>
        </p:nvSpPr>
        <p:spPr>
          <a:xfrm>
            <a:off x="7313760" y="220896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Gray-scale image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2" name="CustomShape 10"/>
          <p:cNvSpPr/>
          <p:nvPr/>
        </p:nvSpPr>
        <p:spPr>
          <a:xfrm flipH="1">
            <a:off x="8804880" y="170712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233" name="TextShape 1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E482F02-704B-40E7-BDAE-D123275675B2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transition spd="slow">
    <p:fade/>
  </p:transition>
  <p:timing>
    <p:tnLst>
      <p:par>
        <p:cTn id="133" dur="indefinite" restart="never" nodeType="tmRoot">
          <p:childTnLst>
            <p:seq>
              <p:cTn id="134" dur="indefinite" nodeType="mainSeq"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35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36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8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CustomShape 5"/>
          <p:cNvSpPr/>
          <p:nvPr/>
        </p:nvSpPr>
        <p:spPr>
          <a:xfrm>
            <a:off x="7313760" y="103608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Image capture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0" name="CustomShape 6"/>
          <p:cNvSpPr/>
          <p:nvPr/>
        </p:nvSpPr>
        <p:spPr>
          <a:xfrm>
            <a:off x="7313760" y="220896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Gray-scale image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1" name="CustomShape 7"/>
          <p:cNvSpPr/>
          <p:nvPr/>
        </p:nvSpPr>
        <p:spPr>
          <a:xfrm flipH="1">
            <a:off x="8804880" y="170712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242" name="CustomShape 8"/>
          <p:cNvSpPr/>
          <p:nvPr/>
        </p:nvSpPr>
        <p:spPr>
          <a:xfrm>
            <a:off x="7313760" y="339804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Adaptive threshold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3" name="CustomShape 9"/>
          <p:cNvSpPr/>
          <p:nvPr/>
        </p:nvSpPr>
        <p:spPr>
          <a:xfrm flipH="1">
            <a:off x="8804880" y="288216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pic>
        <p:nvPicPr>
          <p:cNvPr id="244" name="Image 8" descr=""/>
          <p:cNvPicPr/>
          <p:nvPr/>
        </p:nvPicPr>
        <p:blipFill>
          <a:blip r:embed="rId2"/>
          <a:stretch/>
        </p:blipFill>
        <p:spPr>
          <a:xfrm>
            <a:off x="1913040" y="2732400"/>
            <a:ext cx="3396960" cy="2547720"/>
          </a:xfrm>
          <a:prstGeom prst="rect">
            <a:avLst/>
          </a:prstGeom>
          <a:ln>
            <a:noFill/>
          </a:ln>
        </p:spPr>
      </p:pic>
      <p:sp>
        <p:nvSpPr>
          <p:cNvPr id="245" name="CustomShape 10"/>
          <p:cNvSpPr/>
          <p:nvPr/>
        </p:nvSpPr>
        <p:spPr>
          <a:xfrm>
            <a:off x="7313760" y="458712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Square shape identification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6" name="CustomShape 11"/>
          <p:cNvSpPr/>
          <p:nvPr/>
        </p:nvSpPr>
        <p:spPr>
          <a:xfrm flipH="1">
            <a:off x="8804880" y="406296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247" name="CustomShape 12"/>
          <p:cNvSpPr/>
          <p:nvPr/>
        </p:nvSpPr>
        <p:spPr>
          <a:xfrm>
            <a:off x="3108960" y="4495680"/>
            <a:ext cx="502560" cy="594000"/>
          </a:xfrm>
          <a:custGeom>
            <a:avLst/>
            <a:gdLst/>
            <a:ahLst/>
            <a:rect l="l" t="t" r="r" b="b"/>
            <a:pathLst>
              <a:path w="502920" h="594360">
                <a:moveTo>
                  <a:pt x="15240" y="0"/>
                </a:moveTo>
                <a:lnTo>
                  <a:pt x="15240" y="0"/>
                </a:lnTo>
                <a:cubicBezTo>
                  <a:pt x="60960" y="10160"/>
                  <a:pt x="106963" y="19121"/>
                  <a:pt x="152400" y="30480"/>
                </a:cubicBezTo>
                <a:cubicBezTo>
                  <a:pt x="167985" y="34376"/>
                  <a:pt x="182438" y="42235"/>
                  <a:pt x="198120" y="45720"/>
                </a:cubicBezTo>
                <a:cubicBezTo>
                  <a:pt x="228285" y="52423"/>
                  <a:pt x="259260" y="54900"/>
                  <a:pt x="289560" y="60960"/>
                </a:cubicBezTo>
                <a:cubicBezTo>
                  <a:pt x="368965" y="76841"/>
                  <a:pt x="328456" y="72073"/>
                  <a:pt x="396240" y="91440"/>
                </a:cubicBezTo>
                <a:cubicBezTo>
                  <a:pt x="416379" y="97194"/>
                  <a:pt x="436880" y="101600"/>
                  <a:pt x="457200" y="106680"/>
                </a:cubicBezTo>
                <a:lnTo>
                  <a:pt x="502920" y="91440"/>
                </a:lnTo>
                <a:lnTo>
                  <a:pt x="472440" y="594360"/>
                </a:lnTo>
                <a:lnTo>
                  <a:pt x="0" y="548640"/>
                </a:lnTo>
                <a:lnTo>
                  <a:pt x="60960" y="45720"/>
                </a:lnTo>
              </a:path>
            </a:pathLst>
          </a:cu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TextShape 1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F68D09E-B6B0-4093-B8D1-ACC69F88E32F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49" name="TextShape 14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Standard Fiducial Marker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0" name="CustomShape 15"/>
          <p:cNvSpPr/>
          <p:nvPr/>
        </p:nvSpPr>
        <p:spPr>
          <a:xfrm>
            <a:off x="106920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1.1.1.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51" name="CustomShape 16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Marker Detection</a:t>
            </a:r>
            <a:endParaRPr b="0" lang="en-US" sz="3200" spc="-1" strike="noStrike">
              <a:latin typeface="Arial"/>
            </a:endParaRPr>
          </a:p>
        </p:txBody>
      </p:sp>
    </p:spTree>
  </p:cSld>
  <p:transition spd="med">
    <p:fade/>
  </p:transition>
  <p:timing>
    <p:tnLst>
      <p:par>
        <p:cTn id="151" dur="indefinite" restart="never" nodeType="tmRoot">
          <p:childTnLst>
            <p:seq>
              <p:cTn id="152" dur="indefinite" nodeType="mainSeq">
                <p:childTnLst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53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54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55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56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CustomShape 5"/>
          <p:cNvSpPr/>
          <p:nvPr/>
        </p:nvSpPr>
        <p:spPr>
          <a:xfrm>
            <a:off x="7383960" y="111024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Gray-scale image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58" name="CustomShape 6"/>
          <p:cNvSpPr/>
          <p:nvPr/>
        </p:nvSpPr>
        <p:spPr>
          <a:xfrm>
            <a:off x="7383960" y="229968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Adaptive threshold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59" name="CustomShape 7"/>
          <p:cNvSpPr/>
          <p:nvPr/>
        </p:nvSpPr>
        <p:spPr>
          <a:xfrm flipH="1">
            <a:off x="8874720" y="178380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pic>
        <p:nvPicPr>
          <p:cNvPr id="260" name="Image 8" descr=""/>
          <p:cNvPicPr/>
          <p:nvPr/>
        </p:nvPicPr>
        <p:blipFill>
          <a:blip r:embed="rId2"/>
          <a:stretch/>
        </p:blipFill>
        <p:spPr>
          <a:xfrm>
            <a:off x="1913040" y="2732400"/>
            <a:ext cx="3396960" cy="2547720"/>
          </a:xfrm>
          <a:prstGeom prst="rect">
            <a:avLst/>
          </a:prstGeom>
          <a:ln>
            <a:noFill/>
          </a:ln>
        </p:spPr>
      </p:pic>
      <p:sp>
        <p:nvSpPr>
          <p:cNvPr id="261" name="CustomShape 8"/>
          <p:cNvSpPr/>
          <p:nvPr/>
        </p:nvSpPr>
        <p:spPr>
          <a:xfrm>
            <a:off x="7383960" y="348876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Square shape identification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62" name="CustomShape 9"/>
          <p:cNvSpPr/>
          <p:nvPr/>
        </p:nvSpPr>
        <p:spPr>
          <a:xfrm flipH="1">
            <a:off x="8874720" y="296424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263" name="CustomShape 10"/>
          <p:cNvSpPr/>
          <p:nvPr/>
        </p:nvSpPr>
        <p:spPr>
          <a:xfrm>
            <a:off x="7383960" y="469224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Fiducial decoding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64" name="CustomShape 11"/>
          <p:cNvSpPr/>
          <p:nvPr/>
        </p:nvSpPr>
        <p:spPr>
          <a:xfrm flipH="1">
            <a:off x="8874720" y="416808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pic>
        <p:nvPicPr>
          <p:cNvPr id="265" name="Image 9" descr=""/>
          <p:cNvPicPr/>
          <p:nvPr/>
        </p:nvPicPr>
        <p:blipFill>
          <a:blip r:embed="rId3"/>
          <a:stretch/>
        </p:blipFill>
        <p:spPr>
          <a:xfrm>
            <a:off x="2010600" y="2431440"/>
            <a:ext cx="3201480" cy="3201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6" name="Image 15" descr=""/>
          <p:cNvPicPr/>
          <p:nvPr/>
        </p:nvPicPr>
        <p:blipFill>
          <a:blip r:embed="rId4"/>
          <a:stretch/>
        </p:blipFill>
        <p:spPr>
          <a:xfrm>
            <a:off x="2010600" y="2431440"/>
            <a:ext cx="3201480" cy="3201480"/>
          </a:xfrm>
          <a:prstGeom prst="rect">
            <a:avLst/>
          </a:prstGeom>
          <a:ln>
            <a:noFill/>
          </a:ln>
        </p:spPr>
      </p:pic>
      <p:sp>
        <p:nvSpPr>
          <p:cNvPr id="267" name="TextShape 1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AA5407F-1739-4628-9E0F-3EC5F875C1F0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68" name="TextShape 13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Standard Fiducial Marker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9" name="CustomShape 14"/>
          <p:cNvSpPr/>
          <p:nvPr/>
        </p:nvSpPr>
        <p:spPr>
          <a:xfrm>
            <a:off x="106920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1.1.1.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70" name="CustomShape 15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Marker Detection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64" dur="indefinite" restart="never" nodeType="tmRoot">
          <p:childTnLst>
            <p:seq>
              <p:cTn id="165" dur="indefinite" nodeType="mainSeq"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69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72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73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74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75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CustomShape 5"/>
          <p:cNvSpPr/>
          <p:nvPr/>
        </p:nvSpPr>
        <p:spPr>
          <a:xfrm>
            <a:off x="102600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1.1.2.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77" name="CustomShape 6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Pose Estimation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78" name="CustomShape 7"/>
          <p:cNvSpPr/>
          <p:nvPr/>
        </p:nvSpPr>
        <p:spPr>
          <a:xfrm>
            <a:off x="7436520" y="137196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Adaptive threshold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79" name="CustomShape 8"/>
          <p:cNvSpPr/>
          <p:nvPr/>
        </p:nvSpPr>
        <p:spPr>
          <a:xfrm>
            <a:off x="7436520" y="256104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Square shape identification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80" name="CustomShape 9"/>
          <p:cNvSpPr/>
          <p:nvPr/>
        </p:nvSpPr>
        <p:spPr>
          <a:xfrm flipH="1">
            <a:off x="8927280" y="203688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281" name="CustomShape 10"/>
          <p:cNvSpPr/>
          <p:nvPr/>
        </p:nvSpPr>
        <p:spPr>
          <a:xfrm>
            <a:off x="7436520" y="376488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Fiducial decoding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82" name="CustomShape 11"/>
          <p:cNvSpPr/>
          <p:nvPr/>
        </p:nvSpPr>
        <p:spPr>
          <a:xfrm flipH="1">
            <a:off x="8927280" y="324036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283" name="CustomShape 12"/>
          <p:cNvSpPr/>
          <p:nvPr/>
        </p:nvSpPr>
        <p:spPr>
          <a:xfrm>
            <a:off x="7436520" y="494532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Homography projection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84" name="CustomShape 13"/>
          <p:cNvSpPr/>
          <p:nvPr/>
        </p:nvSpPr>
        <p:spPr>
          <a:xfrm flipH="1">
            <a:off x="8927280" y="442944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pic>
        <p:nvPicPr>
          <p:cNvPr id="285" name="Image 9" descr=""/>
          <p:cNvPicPr/>
          <p:nvPr/>
        </p:nvPicPr>
        <p:blipFill>
          <a:blip r:embed="rId2"/>
          <a:srcRect l="0" t="7590" r="0" b="0"/>
          <a:stretch/>
        </p:blipFill>
        <p:spPr>
          <a:xfrm>
            <a:off x="1913040" y="2926080"/>
            <a:ext cx="3396960" cy="2356560"/>
          </a:xfrm>
          <a:prstGeom prst="rect">
            <a:avLst/>
          </a:prstGeom>
          <a:ln>
            <a:noFill/>
          </a:ln>
        </p:spPr>
      </p:pic>
      <p:sp>
        <p:nvSpPr>
          <p:cNvPr id="286" name="TextShape 1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AE6A86E-D344-45FF-9B43-56CB74EB9020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87" name="TextShape 15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Standard Fiducial Marker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transition spd="slow">
    <p:fad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89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90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91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92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CustomShape 5"/>
          <p:cNvSpPr/>
          <p:nvPr/>
        </p:nvSpPr>
        <p:spPr>
          <a:xfrm>
            <a:off x="7348680" y="140616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Square shape identification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94" name="CustomShape 6"/>
          <p:cNvSpPr/>
          <p:nvPr/>
        </p:nvSpPr>
        <p:spPr>
          <a:xfrm>
            <a:off x="7348680" y="260964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Fiducial decoding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95" name="CustomShape 7"/>
          <p:cNvSpPr/>
          <p:nvPr/>
        </p:nvSpPr>
        <p:spPr>
          <a:xfrm flipH="1">
            <a:off x="8839800" y="208548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296" name="CustomShape 8"/>
          <p:cNvSpPr/>
          <p:nvPr/>
        </p:nvSpPr>
        <p:spPr>
          <a:xfrm>
            <a:off x="7348680" y="379044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Homography projection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97" name="CustomShape 9"/>
          <p:cNvSpPr/>
          <p:nvPr/>
        </p:nvSpPr>
        <p:spPr>
          <a:xfrm flipH="1">
            <a:off x="8839800" y="327456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pic>
        <p:nvPicPr>
          <p:cNvPr id="298" name="Image 9" descr=""/>
          <p:cNvPicPr/>
          <p:nvPr/>
        </p:nvPicPr>
        <p:blipFill>
          <a:blip r:embed="rId2"/>
          <a:stretch/>
        </p:blipFill>
        <p:spPr>
          <a:xfrm>
            <a:off x="1913040" y="2732400"/>
            <a:ext cx="3396960" cy="2550240"/>
          </a:xfrm>
          <a:prstGeom prst="rect">
            <a:avLst/>
          </a:prstGeom>
          <a:ln>
            <a:noFill/>
          </a:ln>
        </p:spPr>
      </p:pic>
      <p:sp>
        <p:nvSpPr>
          <p:cNvPr id="299" name="CustomShape 10"/>
          <p:cNvSpPr/>
          <p:nvPr/>
        </p:nvSpPr>
        <p:spPr>
          <a:xfrm>
            <a:off x="7348680" y="4971240"/>
            <a:ext cx="3201480" cy="6415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Marker position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00" name="CustomShape 11"/>
          <p:cNvSpPr/>
          <p:nvPr/>
        </p:nvSpPr>
        <p:spPr>
          <a:xfrm flipH="1">
            <a:off x="8839800" y="4455360"/>
            <a:ext cx="217800" cy="5011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301" name="TextShape 1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694FB0A-0275-43E0-BDDA-8B6AB21CAAE1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02" name="TextShape 13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Standard Fiducial Marker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3" name="CustomShape 14"/>
          <p:cNvSpPr/>
          <p:nvPr/>
        </p:nvSpPr>
        <p:spPr>
          <a:xfrm>
            <a:off x="102600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1.1.2.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04" name="CustomShape 15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Pose Estimation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06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07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08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09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CustomShape 5"/>
          <p:cNvSpPr/>
          <p:nvPr/>
        </p:nvSpPr>
        <p:spPr>
          <a:xfrm>
            <a:off x="7827840" y="3507120"/>
            <a:ext cx="2243520" cy="4147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Square shape identification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11" name="CustomShape 6"/>
          <p:cNvSpPr/>
          <p:nvPr/>
        </p:nvSpPr>
        <p:spPr>
          <a:xfrm>
            <a:off x="7827840" y="4168800"/>
            <a:ext cx="2243520" cy="39924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Fiducial decoding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12" name="CustomShape 7"/>
          <p:cNvSpPr/>
          <p:nvPr/>
        </p:nvSpPr>
        <p:spPr>
          <a:xfrm>
            <a:off x="7827840" y="4807080"/>
            <a:ext cx="2243520" cy="40608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Homography projection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13" name="CustomShape 8"/>
          <p:cNvSpPr/>
          <p:nvPr/>
        </p:nvSpPr>
        <p:spPr>
          <a:xfrm>
            <a:off x="7827840" y="5452560"/>
            <a:ext cx="2243520" cy="41436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Marker position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14" name="CustomShape 9"/>
          <p:cNvSpPr/>
          <p:nvPr/>
        </p:nvSpPr>
        <p:spPr>
          <a:xfrm flipH="1">
            <a:off x="8839800" y="521964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315" name="CustomShape 10"/>
          <p:cNvSpPr/>
          <p:nvPr/>
        </p:nvSpPr>
        <p:spPr>
          <a:xfrm flipH="1">
            <a:off x="8821800" y="458280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316" name="CustomShape 11"/>
          <p:cNvSpPr/>
          <p:nvPr/>
        </p:nvSpPr>
        <p:spPr>
          <a:xfrm flipH="1">
            <a:off x="8839800" y="393696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317" name="CustomShape 12"/>
          <p:cNvSpPr/>
          <p:nvPr/>
        </p:nvSpPr>
        <p:spPr>
          <a:xfrm>
            <a:off x="7827840" y="1581120"/>
            <a:ext cx="2243520" cy="4147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Image Capture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18" name="CustomShape 13"/>
          <p:cNvSpPr/>
          <p:nvPr/>
        </p:nvSpPr>
        <p:spPr>
          <a:xfrm>
            <a:off x="7827840" y="2242440"/>
            <a:ext cx="2243520" cy="39924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Gray-scale image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19" name="CustomShape 14"/>
          <p:cNvSpPr/>
          <p:nvPr/>
        </p:nvSpPr>
        <p:spPr>
          <a:xfrm>
            <a:off x="7827840" y="2880720"/>
            <a:ext cx="2243520" cy="40608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Adaptive threshold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20" name="CustomShape 15"/>
          <p:cNvSpPr/>
          <p:nvPr/>
        </p:nvSpPr>
        <p:spPr>
          <a:xfrm flipH="1">
            <a:off x="8839800" y="329328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321" name="CustomShape 16"/>
          <p:cNvSpPr/>
          <p:nvPr/>
        </p:nvSpPr>
        <p:spPr>
          <a:xfrm flipH="1">
            <a:off x="8821800" y="265644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322" name="CustomShape 17"/>
          <p:cNvSpPr/>
          <p:nvPr/>
        </p:nvSpPr>
        <p:spPr>
          <a:xfrm flipH="1">
            <a:off x="8839800" y="201060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323" name="CustomShape 18"/>
          <p:cNvSpPr/>
          <p:nvPr/>
        </p:nvSpPr>
        <p:spPr>
          <a:xfrm>
            <a:off x="6659280" y="1581120"/>
            <a:ext cx="815760" cy="4395240"/>
          </a:xfrm>
          <a:prstGeom prst="leftBrace">
            <a:avLst>
              <a:gd name="adj1" fmla="val 8333"/>
              <a:gd name="adj2" fmla="val 50000"/>
            </a:avLst>
          </a:prstGeom>
          <a:noFill/>
          <a:ln w="38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4" name="CustomShape 19"/>
          <p:cNvSpPr/>
          <p:nvPr/>
        </p:nvSpPr>
        <p:spPr>
          <a:xfrm>
            <a:off x="1233360" y="3548160"/>
            <a:ext cx="516816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Fiducial marker localization algorithm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25" name="TextShape 20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D0BDC32-F388-41EC-B99D-F9789E2E8776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26" name="TextShape 2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Standard Fiducial Marker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7" name="CustomShape 22"/>
          <p:cNvSpPr/>
          <p:nvPr/>
        </p:nvSpPr>
        <p:spPr>
          <a:xfrm>
            <a:off x="102600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1.1.2.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28" name="CustomShape 23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Pose Estimation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Calibri Light"/>
              </a:rPr>
              <a:t>Summary of the presentation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838080" y="2295720"/>
            <a:ext cx="10515240" cy="536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00b0f0"/>
                </a:solidFill>
                <a:latin typeface="Arial Black"/>
              </a:rPr>
              <a:t>  </a:t>
            </a:r>
            <a:r>
              <a:rPr b="1" lang="en-US" sz="28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8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4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5" name="CustomShape 3"/>
          <p:cNvSpPr/>
          <p:nvPr/>
        </p:nvSpPr>
        <p:spPr>
          <a:xfrm>
            <a:off x="838080" y="2829240"/>
            <a:ext cx="10515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00b0f0"/>
                </a:solidFill>
                <a:latin typeface="Arial Black"/>
              </a:rPr>
              <a:t> </a:t>
            </a:r>
            <a:r>
              <a:rPr b="1" lang="en-US" sz="28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8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838080" y="3359520"/>
            <a:ext cx="10515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8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97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3CCB0F1-CE76-4BF8-AACA-73D121BEF6A0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8" name="CustomShape 6"/>
          <p:cNvSpPr/>
          <p:nvPr/>
        </p:nvSpPr>
        <p:spPr>
          <a:xfrm>
            <a:off x="898200" y="1759320"/>
            <a:ext cx="10515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00b0f0"/>
                </a:solidFill>
                <a:latin typeface="Arial Black"/>
              </a:rPr>
              <a:t>  </a:t>
            </a:r>
            <a:r>
              <a:rPr b="1" lang="en-US" sz="2800" spc="-1" strike="noStrike">
                <a:solidFill>
                  <a:srgbClr val="0070c0"/>
                </a:solidFill>
                <a:latin typeface="Arial Black"/>
              </a:rPr>
              <a:t> 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Introduction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99" name="CustomShape 7"/>
          <p:cNvSpPr/>
          <p:nvPr/>
        </p:nvSpPr>
        <p:spPr>
          <a:xfrm>
            <a:off x="950400" y="3892680"/>
            <a:ext cx="10515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00b0f0"/>
                </a:solidFill>
                <a:latin typeface="Arial Black"/>
              </a:rPr>
              <a:t>  </a:t>
            </a:r>
            <a:r>
              <a:rPr b="1" lang="en-US" sz="2800" spc="-1" strike="noStrike">
                <a:solidFill>
                  <a:srgbClr val="0070c0"/>
                </a:solidFill>
                <a:latin typeface="Arial Black"/>
              </a:rPr>
              <a:t> 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Conclusion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0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31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32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33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34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5" name="CustomShape 6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36" name="CustomShape 7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Dataset Generation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337" name="Image 8" descr=""/>
          <p:cNvPicPr/>
          <p:nvPr/>
        </p:nvPicPr>
        <p:blipFill>
          <a:blip r:embed="rId2"/>
          <a:stretch/>
        </p:blipFill>
        <p:spPr>
          <a:xfrm>
            <a:off x="7475400" y="2324880"/>
            <a:ext cx="2877120" cy="2859840"/>
          </a:xfrm>
          <a:prstGeom prst="rect">
            <a:avLst/>
          </a:prstGeom>
          <a:ln>
            <a:noFill/>
          </a:ln>
        </p:spPr>
      </p:pic>
      <p:sp>
        <p:nvSpPr>
          <p:cNvPr id="338" name="CustomShape 8"/>
          <p:cNvSpPr/>
          <p:nvPr/>
        </p:nvSpPr>
        <p:spPr>
          <a:xfrm>
            <a:off x="838080" y="2324880"/>
            <a:ext cx="44038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The landing pad shape: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39" name="CustomShape 9"/>
          <p:cNvSpPr/>
          <p:nvPr/>
        </p:nvSpPr>
        <p:spPr>
          <a:xfrm>
            <a:off x="1062720" y="29048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Contrasted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colors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40" name="CustomShape 10"/>
          <p:cNvSpPr/>
          <p:nvPr/>
        </p:nvSpPr>
        <p:spPr>
          <a:xfrm>
            <a:off x="1365120" y="3529080"/>
            <a:ext cx="4995720" cy="132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Using black and white to enhance the distinction of the different elements composing the drawing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1" name="TextShape 1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D684037-ABD8-4EED-B265-C2C45CF72017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transition spd="slow">
    <p:fade/>
  </p:transition>
  <p:timing>
    <p:tnLst>
      <p:par>
        <p:cTn id="181" dur="indefinite" restart="never" nodeType="tmRoot">
          <p:childTnLst>
            <p:seq>
              <p:cTn id="182" dur="indefinite" nodeType="mainSeq">
                <p:childTnLst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43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44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5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6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7" name="CustomShape 5"/>
          <p:cNvSpPr/>
          <p:nvPr/>
        </p:nvSpPr>
        <p:spPr>
          <a:xfrm>
            <a:off x="838080" y="2324880"/>
            <a:ext cx="44038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The landing pad shape: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48" name="CustomShape 6"/>
          <p:cNvSpPr/>
          <p:nvPr/>
        </p:nvSpPr>
        <p:spPr>
          <a:xfrm>
            <a:off x="1062720" y="29048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Contrasted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colors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49" name="CustomShape 7"/>
          <p:cNvSpPr/>
          <p:nvPr/>
        </p:nvSpPr>
        <p:spPr>
          <a:xfrm>
            <a:off x="1062720" y="342900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Three points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“L” shape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50" name="Image 20" descr=""/>
          <p:cNvPicPr/>
          <p:nvPr/>
        </p:nvPicPr>
        <p:blipFill>
          <a:blip r:embed="rId2"/>
          <a:stretch/>
        </p:blipFill>
        <p:spPr>
          <a:xfrm>
            <a:off x="7475400" y="2324880"/>
            <a:ext cx="2877120" cy="2859840"/>
          </a:xfrm>
          <a:prstGeom prst="rect">
            <a:avLst/>
          </a:prstGeom>
          <a:ln>
            <a:noFill/>
          </a:ln>
        </p:spPr>
      </p:pic>
      <p:sp>
        <p:nvSpPr>
          <p:cNvPr id="351" name="CustomShape 8"/>
          <p:cNvSpPr/>
          <p:nvPr/>
        </p:nvSpPr>
        <p:spPr>
          <a:xfrm>
            <a:off x="1365120" y="3996000"/>
            <a:ext cx="4995720" cy="132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Minimum number to localize a 3D plan in space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52" name="CustomShape 9"/>
          <p:cNvSpPr/>
          <p:nvPr/>
        </p:nvSpPr>
        <p:spPr>
          <a:xfrm>
            <a:off x="7833600" y="4352040"/>
            <a:ext cx="608760" cy="60876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3" name="CustomShape 10"/>
          <p:cNvSpPr/>
          <p:nvPr/>
        </p:nvSpPr>
        <p:spPr>
          <a:xfrm>
            <a:off x="7833600" y="2697480"/>
            <a:ext cx="608760" cy="60876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4" name="CustomShape 11"/>
          <p:cNvSpPr/>
          <p:nvPr/>
        </p:nvSpPr>
        <p:spPr>
          <a:xfrm>
            <a:off x="9406080" y="2697480"/>
            <a:ext cx="608760" cy="60876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5" name="TextShape 1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2EBD168C-50AA-43BD-A784-1BD7A7525FD8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56" name="TextShape 13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7" name="CustomShape 14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58" name="CustomShape 15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Dataset Generation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95" dur="indefinite" restart="never" nodeType="tmRoot">
          <p:childTnLst>
            <p:seq>
              <p:cTn id="196" dur="indefinite" nodeType="mainSeq">
                <p:childTnLst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60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61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62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63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4" name="CustomShape 5"/>
          <p:cNvSpPr/>
          <p:nvPr/>
        </p:nvSpPr>
        <p:spPr>
          <a:xfrm>
            <a:off x="838080" y="2324880"/>
            <a:ext cx="44038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The landing pad shape: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65" name="CustomShape 6"/>
          <p:cNvSpPr/>
          <p:nvPr/>
        </p:nvSpPr>
        <p:spPr>
          <a:xfrm>
            <a:off x="1062720" y="29048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Contrasted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colors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66" name="CustomShape 7"/>
          <p:cNvSpPr/>
          <p:nvPr/>
        </p:nvSpPr>
        <p:spPr>
          <a:xfrm>
            <a:off x="1062720" y="342900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Three points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“L” shape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67" name="Image 20" descr=""/>
          <p:cNvPicPr/>
          <p:nvPr/>
        </p:nvPicPr>
        <p:blipFill>
          <a:blip r:embed="rId2"/>
          <a:stretch/>
        </p:blipFill>
        <p:spPr>
          <a:xfrm>
            <a:off x="7475400" y="2324880"/>
            <a:ext cx="2877120" cy="2859840"/>
          </a:xfrm>
          <a:prstGeom prst="rect">
            <a:avLst/>
          </a:prstGeom>
          <a:ln>
            <a:noFill/>
          </a:ln>
        </p:spPr>
      </p:pic>
      <p:sp>
        <p:nvSpPr>
          <p:cNvPr id="368" name="CustomShape 8"/>
          <p:cNvSpPr/>
          <p:nvPr/>
        </p:nvSpPr>
        <p:spPr>
          <a:xfrm>
            <a:off x="1365120" y="3996000"/>
            <a:ext cx="4995720" cy="132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Minimum number to localize a 3D plan in space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69" name="CustomShape 9"/>
          <p:cNvSpPr/>
          <p:nvPr/>
        </p:nvSpPr>
        <p:spPr>
          <a:xfrm rot="5400000">
            <a:off x="7737840" y="2702160"/>
            <a:ext cx="2352600" cy="2239920"/>
          </a:xfrm>
          <a:prstGeom prst="corner">
            <a:avLst>
              <a:gd name="adj1" fmla="val 26535"/>
              <a:gd name="adj2" fmla="val 26535"/>
            </a:avLst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0" name="TextShape 10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AE32783-C2B4-4C18-A1B2-114018701E17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71" name="TextShape 1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2" name="CustomShape 12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73" name="CustomShape 13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Dataset Generation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208" dur="indefinite" restart="never" nodeType="tmRoot">
          <p:childTnLst>
            <p:seq>
              <p:cTn id="20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75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76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77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78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9" name="CustomShape 5"/>
          <p:cNvSpPr/>
          <p:nvPr/>
        </p:nvSpPr>
        <p:spPr>
          <a:xfrm>
            <a:off x="838080" y="2324880"/>
            <a:ext cx="44038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The landing pad shape: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80" name="CustomShape 6"/>
          <p:cNvSpPr/>
          <p:nvPr/>
        </p:nvSpPr>
        <p:spPr>
          <a:xfrm>
            <a:off x="1062720" y="29048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Contrasted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colors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81" name="CustomShape 7"/>
          <p:cNvSpPr/>
          <p:nvPr/>
        </p:nvSpPr>
        <p:spPr>
          <a:xfrm>
            <a:off x="1062720" y="342900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Three points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“L” shape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82" name="CustomShape 8"/>
          <p:cNvSpPr/>
          <p:nvPr/>
        </p:nvSpPr>
        <p:spPr>
          <a:xfrm>
            <a:off x="1062720" y="39470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Asymmetric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“L” shape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83" name="Image 20" descr=""/>
          <p:cNvPicPr/>
          <p:nvPr/>
        </p:nvPicPr>
        <p:blipFill>
          <a:blip r:embed="rId2"/>
          <a:stretch/>
        </p:blipFill>
        <p:spPr>
          <a:xfrm>
            <a:off x="7475400" y="2324880"/>
            <a:ext cx="2877120" cy="2859840"/>
          </a:xfrm>
          <a:prstGeom prst="rect">
            <a:avLst/>
          </a:prstGeom>
          <a:ln>
            <a:noFill/>
          </a:ln>
        </p:spPr>
      </p:pic>
      <p:sp>
        <p:nvSpPr>
          <p:cNvPr id="384" name="CustomShape 9"/>
          <p:cNvSpPr/>
          <p:nvPr/>
        </p:nvSpPr>
        <p:spPr>
          <a:xfrm>
            <a:off x="1365120" y="4443480"/>
            <a:ext cx="4995720" cy="132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The “L” has two ends with distinct shapes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85" name="CustomShape 10"/>
          <p:cNvSpPr/>
          <p:nvPr/>
        </p:nvSpPr>
        <p:spPr>
          <a:xfrm>
            <a:off x="7833600" y="4352040"/>
            <a:ext cx="608760" cy="60876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6" name="CustomShape 11"/>
          <p:cNvSpPr/>
          <p:nvPr/>
        </p:nvSpPr>
        <p:spPr>
          <a:xfrm>
            <a:off x="9406080" y="2697480"/>
            <a:ext cx="608760" cy="60876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7" name="TextShape 1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F8658AB-4B9A-48C0-B7C1-5DB1EBE0BC42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88" name="TextShape 13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9" name="CustomShape 14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0" name="CustomShape 15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Dataset Generation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210" dur="indefinite" restart="never" nodeType="tmRoot">
          <p:childTnLst>
            <p:seq>
              <p:cTn id="211" dur="indefinite" nodeType="mainSeq">
                <p:childTnLst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92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93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94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95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6" name="CustomShape 5"/>
          <p:cNvSpPr/>
          <p:nvPr/>
        </p:nvSpPr>
        <p:spPr>
          <a:xfrm>
            <a:off x="838080" y="2324880"/>
            <a:ext cx="44038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The landing pad shape: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97" name="CustomShape 6"/>
          <p:cNvSpPr/>
          <p:nvPr/>
        </p:nvSpPr>
        <p:spPr>
          <a:xfrm>
            <a:off x="1062720" y="29048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Contrasted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colors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98" name="CustomShape 7"/>
          <p:cNvSpPr/>
          <p:nvPr/>
        </p:nvSpPr>
        <p:spPr>
          <a:xfrm>
            <a:off x="1062720" y="342900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Three points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“L” shape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99" name="CustomShape 8"/>
          <p:cNvSpPr/>
          <p:nvPr/>
        </p:nvSpPr>
        <p:spPr>
          <a:xfrm>
            <a:off x="1062720" y="39470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Asymmetric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“L” shape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00" name="CustomShape 9"/>
          <p:cNvSpPr/>
          <p:nvPr/>
        </p:nvSpPr>
        <p:spPr>
          <a:xfrm>
            <a:off x="1062720" y="445572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Redundancy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401" name="Image 20" descr=""/>
          <p:cNvPicPr/>
          <p:nvPr/>
        </p:nvPicPr>
        <p:blipFill>
          <a:blip r:embed="rId2"/>
          <a:stretch/>
        </p:blipFill>
        <p:spPr>
          <a:xfrm>
            <a:off x="7475400" y="2324880"/>
            <a:ext cx="2877120" cy="2859840"/>
          </a:xfrm>
          <a:prstGeom prst="rect">
            <a:avLst/>
          </a:prstGeom>
          <a:ln>
            <a:noFill/>
          </a:ln>
        </p:spPr>
      </p:pic>
      <p:sp>
        <p:nvSpPr>
          <p:cNvPr id="402" name="CustomShape 10"/>
          <p:cNvSpPr/>
          <p:nvPr/>
        </p:nvSpPr>
        <p:spPr>
          <a:xfrm>
            <a:off x="1365120" y="4871160"/>
            <a:ext cx="4995720" cy="132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The “L” is present twice on the drawing to ensure perception in the event of partial visibility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03" name="CustomShape 11"/>
          <p:cNvSpPr/>
          <p:nvPr/>
        </p:nvSpPr>
        <p:spPr>
          <a:xfrm rot="16200000">
            <a:off x="8934480" y="3865320"/>
            <a:ext cx="1214280" cy="1032480"/>
          </a:xfrm>
          <a:prstGeom prst="corner">
            <a:avLst>
              <a:gd name="adj1" fmla="val 51615"/>
              <a:gd name="adj2" fmla="val 56479"/>
            </a:avLst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4" name="TextShape 1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2A185EB-B90E-4743-8BD1-3287E5476169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05" name="TextShape 13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6" name="CustomShape 14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07" name="CustomShape 15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Dataset Generation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220" dur="indefinite" restart="never" nodeType="tmRoot">
          <p:childTnLst>
            <p:seq>
              <p:cTn id="221" dur="indefinite" nodeType="mainSeq">
                <p:childTnLst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09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410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12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3" name="CustomShape 5"/>
          <p:cNvSpPr/>
          <p:nvPr/>
        </p:nvSpPr>
        <p:spPr>
          <a:xfrm>
            <a:off x="838080" y="2324880"/>
            <a:ext cx="44038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The landing pad shape: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14" name="CustomShape 6"/>
          <p:cNvSpPr/>
          <p:nvPr/>
        </p:nvSpPr>
        <p:spPr>
          <a:xfrm>
            <a:off x="1062720" y="29048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Contrasted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colors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15" name="CustomShape 7"/>
          <p:cNvSpPr/>
          <p:nvPr/>
        </p:nvSpPr>
        <p:spPr>
          <a:xfrm>
            <a:off x="1062720" y="342900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Three points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“L” shape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16" name="CustomShape 8"/>
          <p:cNvSpPr/>
          <p:nvPr/>
        </p:nvSpPr>
        <p:spPr>
          <a:xfrm>
            <a:off x="1062720" y="39470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Asymmetric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“L” shape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17" name="CustomShape 9"/>
          <p:cNvSpPr/>
          <p:nvPr/>
        </p:nvSpPr>
        <p:spPr>
          <a:xfrm>
            <a:off x="1062720" y="445572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Redundancy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18" name="CustomShape 10"/>
          <p:cNvSpPr/>
          <p:nvPr/>
        </p:nvSpPr>
        <p:spPr>
          <a:xfrm>
            <a:off x="1062720" y="498888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Target 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center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419" name="Image 20" descr=""/>
          <p:cNvPicPr/>
          <p:nvPr/>
        </p:nvPicPr>
        <p:blipFill>
          <a:blip r:embed="rId2"/>
          <a:stretch/>
        </p:blipFill>
        <p:spPr>
          <a:xfrm>
            <a:off x="7475400" y="2324880"/>
            <a:ext cx="2877120" cy="2859840"/>
          </a:xfrm>
          <a:prstGeom prst="rect">
            <a:avLst/>
          </a:prstGeom>
          <a:ln>
            <a:noFill/>
          </a:ln>
        </p:spPr>
      </p:pic>
      <p:sp>
        <p:nvSpPr>
          <p:cNvPr id="420" name="CustomShape 11"/>
          <p:cNvSpPr/>
          <p:nvPr/>
        </p:nvSpPr>
        <p:spPr>
          <a:xfrm>
            <a:off x="1319760" y="5534640"/>
            <a:ext cx="5729760" cy="132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Allows to estimate the middle of the square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21" name="CustomShape 12"/>
          <p:cNvSpPr/>
          <p:nvPr/>
        </p:nvSpPr>
        <p:spPr>
          <a:xfrm>
            <a:off x="8609400" y="3450240"/>
            <a:ext cx="673920" cy="67392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2" name="TextShape 1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9FB4B37-B470-4365-BF4F-E065B8C64100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23" name="TextShape 14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4" name="CustomShape 15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25" name="CustomShape 16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Dataset Generation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228" dur="indefinite" restart="never" nodeType="tmRoot">
          <p:childTnLst>
            <p:seq>
              <p:cTn id="229" dur="indefinite" nodeType="mainSeq">
                <p:childTnLst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27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428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29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30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1" name="CustomShape 5"/>
          <p:cNvSpPr/>
          <p:nvPr/>
        </p:nvSpPr>
        <p:spPr>
          <a:xfrm>
            <a:off x="838080" y="2324880"/>
            <a:ext cx="44038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The landing pad shape: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32" name="CustomShape 6"/>
          <p:cNvSpPr/>
          <p:nvPr/>
        </p:nvSpPr>
        <p:spPr>
          <a:xfrm>
            <a:off x="1062720" y="29048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Contrasted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colors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33" name="CustomShape 7"/>
          <p:cNvSpPr/>
          <p:nvPr/>
        </p:nvSpPr>
        <p:spPr>
          <a:xfrm>
            <a:off x="1062720" y="342900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Three points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“L” shape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34" name="CustomShape 8"/>
          <p:cNvSpPr/>
          <p:nvPr/>
        </p:nvSpPr>
        <p:spPr>
          <a:xfrm>
            <a:off x="1062720" y="39470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Asymmetric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“L” shape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35" name="CustomShape 9"/>
          <p:cNvSpPr/>
          <p:nvPr/>
        </p:nvSpPr>
        <p:spPr>
          <a:xfrm>
            <a:off x="1062720" y="445572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Redundancy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36" name="CustomShape 10"/>
          <p:cNvSpPr/>
          <p:nvPr/>
        </p:nvSpPr>
        <p:spPr>
          <a:xfrm>
            <a:off x="1062720" y="498888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Target 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center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437" name="Image 20" descr=""/>
          <p:cNvPicPr/>
          <p:nvPr/>
        </p:nvPicPr>
        <p:blipFill>
          <a:blip r:embed="rId2"/>
          <a:stretch/>
        </p:blipFill>
        <p:spPr>
          <a:xfrm>
            <a:off x="7475400" y="2324880"/>
            <a:ext cx="2877120" cy="2859840"/>
          </a:xfrm>
          <a:prstGeom prst="rect">
            <a:avLst/>
          </a:prstGeom>
          <a:ln>
            <a:noFill/>
          </a:ln>
        </p:spPr>
      </p:pic>
      <p:sp>
        <p:nvSpPr>
          <p:cNvPr id="438" name="TextShape 1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53C109D-54A5-4962-944F-51658F571787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39" name="TextShape 1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0" name="CustomShape 13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41" name="CustomShape 14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Dataset Generation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236" dur="indefinite" restart="never" nodeType="tmRoot">
          <p:childTnLst>
            <p:seq>
              <p:cTn id="23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43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444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45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46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7" name="CustomShape 5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48" name="CustomShape 6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Dataset Generation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49" name="CustomShape 7"/>
          <p:cNvSpPr/>
          <p:nvPr/>
        </p:nvSpPr>
        <p:spPr>
          <a:xfrm>
            <a:off x="6698520" y="2076120"/>
            <a:ext cx="440388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Principle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of the dataset: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50" name="CustomShape 8"/>
          <p:cNvSpPr/>
          <p:nvPr/>
        </p:nvSpPr>
        <p:spPr>
          <a:xfrm>
            <a:off x="7078680" y="26564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Photo realistic 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virtual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images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451" name="Picture 2" descr=""/>
          <p:cNvPicPr/>
          <p:nvPr/>
        </p:nvPicPr>
        <p:blipFill>
          <a:blip r:embed="rId2"/>
          <a:srcRect l="9985" t="44996" r="57563" b="16134"/>
          <a:stretch/>
        </p:blipFill>
        <p:spPr>
          <a:xfrm>
            <a:off x="838080" y="2599560"/>
            <a:ext cx="4928760" cy="3321000"/>
          </a:xfrm>
          <a:prstGeom prst="rect">
            <a:avLst/>
          </a:prstGeom>
          <a:ln>
            <a:noFill/>
          </a:ln>
        </p:spPr>
      </p:pic>
      <p:sp>
        <p:nvSpPr>
          <p:cNvPr id="452" name="CustomShape 9"/>
          <p:cNvSpPr/>
          <p:nvPr/>
        </p:nvSpPr>
        <p:spPr>
          <a:xfrm>
            <a:off x="7347240" y="3264120"/>
            <a:ext cx="4732200" cy="132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Using Blender 3D modeling software the landing pad is presented with texture.</a:t>
            </a:r>
            <a:endParaRPr b="0" lang="en-US" sz="24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453" name="TextShape 10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94BA0DF-865F-4998-B1CD-40E3B37D177D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54" name="TextShape 1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transition spd="slow">
    <p:fade/>
  </p:transition>
  <p:timing>
    <p:tnLst>
      <p:par>
        <p:cTn id="238" dur="indefinite" restart="never" nodeType="tmRoot">
          <p:childTnLst>
            <p:seq>
              <p:cTn id="239" dur="indefinite" nodeType="mainSeq">
                <p:childTnLst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56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457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58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59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0" name="CustomShape 5"/>
          <p:cNvSpPr/>
          <p:nvPr/>
        </p:nvSpPr>
        <p:spPr>
          <a:xfrm>
            <a:off x="6698520" y="2076120"/>
            <a:ext cx="440388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Principle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of the dataset: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61" name="CustomShape 6"/>
          <p:cNvSpPr/>
          <p:nvPr/>
        </p:nvSpPr>
        <p:spPr>
          <a:xfrm>
            <a:off x="7078680" y="26564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Photo realistic 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virtual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images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62" name="CustomShape 7"/>
          <p:cNvSpPr/>
          <p:nvPr/>
        </p:nvSpPr>
        <p:spPr>
          <a:xfrm>
            <a:off x="7078680" y="318060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Camera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 view area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463" name="Picture 2" descr=""/>
          <p:cNvPicPr/>
          <p:nvPr/>
        </p:nvPicPr>
        <p:blipFill>
          <a:blip r:embed="rId2"/>
          <a:srcRect l="10774" t="28329" r="58404" b="29383"/>
          <a:stretch/>
        </p:blipFill>
        <p:spPr>
          <a:xfrm>
            <a:off x="907200" y="1996200"/>
            <a:ext cx="5306040" cy="4095360"/>
          </a:xfrm>
          <a:prstGeom prst="rect">
            <a:avLst/>
          </a:prstGeom>
          <a:ln>
            <a:noFill/>
          </a:ln>
        </p:spPr>
      </p:pic>
      <p:sp>
        <p:nvSpPr>
          <p:cNvPr id="464" name="CustomShape 8"/>
          <p:cNvSpPr/>
          <p:nvPr/>
        </p:nvSpPr>
        <p:spPr>
          <a:xfrm>
            <a:off x="7347240" y="3681360"/>
            <a:ext cx="4732200" cy="132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Camera area boundaries depend on the camera field of view </a:t>
            </a:r>
            <a:endParaRPr b="0" lang="en-US" sz="24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465" name="Image 20" descr=""/>
          <p:cNvPicPr/>
          <p:nvPr/>
        </p:nvPicPr>
        <p:blipFill>
          <a:blip r:embed="rId3"/>
          <a:stretch/>
        </p:blipFill>
        <p:spPr>
          <a:xfrm>
            <a:off x="907200" y="2002320"/>
            <a:ext cx="5314680" cy="4095360"/>
          </a:xfrm>
          <a:prstGeom prst="rect">
            <a:avLst/>
          </a:prstGeom>
          <a:ln>
            <a:noFill/>
          </a:ln>
        </p:spPr>
      </p:pic>
      <p:sp>
        <p:nvSpPr>
          <p:cNvPr id="466" name="TextShape 9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30C8B1C-3F07-4B92-9C7E-79FA8CF2FF27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67" name="CustomShape 10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68" name="CustomShape 11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Dataset Generation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69" name="TextShape 1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transition spd="slow">
    <p:fade/>
  </p:transition>
  <p:timing>
    <p:tnLst>
      <p:par>
        <p:cTn id="244" dur="indefinite" restart="never" nodeType="tmRoot">
          <p:childTnLst>
            <p:seq>
              <p:cTn id="245" dur="indefinite" nodeType="mainSeq">
                <p:childTnLst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71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472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73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74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5" name="CustomShape 5"/>
          <p:cNvSpPr/>
          <p:nvPr/>
        </p:nvSpPr>
        <p:spPr>
          <a:xfrm>
            <a:off x="6698520" y="2076120"/>
            <a:ext cx="440388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Principle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of the dataset: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76" name="CustomShape 6"/>
          <p:cNvSpPr/>
          <p:nvPr/>
        </p:nvSpPr>
        <p:spPr>
          <a:xfrm>
            <a:off x="7078680" y="26564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Photo realistic 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virtual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images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77" name="CustomShape 7"/>
          <p:cNvSpPr/>
          <p:nvPr/>
        </p:nvSpPr>
        <p:spPr>
          <a:xfrm>
            <a:off x="7078680" y="318060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Camera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 view area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78" name="CustomShape 8"/>
          <p:cNvSpPr/>
          <p:nvPr/>
        </p:nvSpPr>
        <p:spPr>
          <a:xfrm>
            <a:off x="7078680" y="37202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Extreme pad 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rotations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79" name="CustomShape 9"/>
          <p:cNvSpPr/>
          <p:nvPr/>
        </p:nvSpPr>
        <p:spPr>
          <a:xfrm>
            <a:off x="7347240" y="4263840"/>
            <a:ext cx="4433040" cy="132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Extreme rotations of the landing pad are proposed accordingly to maximum visible angles on all axis</a:t>
            </a:r>
            <a:endParaRPr b="0" lang="en-US" sz="24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480" name="Image 8" descr=""/>
          <p:cNvPicPr/>
          <p:nvPr/>
        </p:nvPicPr>
        <p:blipFill>
          <a:blip r:embed="rId2"/>
          <a:srcRect l="5035" t="0" r="7824" b="0"/>
          <a:stretch/>
        </p:blipFill>
        <p:spPr>
          <a:xfrm>
            <a:off x="975240" y="2504880"/>
            <a:ext cx="5257440" cy="3672000"/>
          </a:xfrm>
          <a:prstGeom prst="rect">
            <a:avLst/>
          </a:prstGeom>
          <a:ln>
            <a:noFill/>
          </a:ln>
        </p:spPr>
      </p:pic>
      <p:sp>
        <p:nvSpPr>
          <p:cNvPr id="481" name="TextShape 10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53A8270-B414-454D-A5E7-FDDD228E1B5F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82" name="CustomShape 11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83" name="CustomShape 12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Dataset Generation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84" name="TextShape 13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transition spd="slow">
    <p:fade/>
  </p:transition>
  <p:timing>
    <p:tnLst>
      <p:par>
        <p:cTn id="253" dur="indefinite" restart="never" nodeType="tmRoot">
          <p:childTnLst>
            <p:seq>
              <p:cTn id="254" dur="indefinite" nodeType="mainSeq">
                <p:childTnLst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9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2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Calibri Light"/>
              </a:rPr>
              <a:t>Summary of the presentation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838080" y="1825560"/>
            <a:ext cx="10515240" cy="536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00b0f0"/>
                </a:solidFill>
                <a:latin typeface="Arial Black"/>
              </a:rPr>
              <a:t>  </a:t>
            </a:r>
            <a:r>
              <a:rPr b="1" lang="en-US" sz="28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8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Adobe Heiti Std R"/>
              </a:rPr>
              <a:t> Drone Perception</a:t>
            </a:r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2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03" name="CustomShape 3"/>
          <p:cNvSpPr/>
          <p:nvPr/>
        </p:nvSpPr>
        <p:spPr>
          <a:xfrm>
            <a:off x="838080" y="3832560"/>
            <a:ext cx="10515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808080"/>
                </a:solidFill>
                <a:latin typeface="Arial Black"/>
              </a:rPr>
              <a:t> </a:t>
            </a:r>
            <a:r>
              <a:rPr b="1" lang="en-US" sz="28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8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8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4" name="CustomShape 4"/>
          <p:cNvSpPr/>
          <p:nvPr/>
        </p:nvSpPr>
        <p:spPr>
          <a:xfrm>
            <a:off x="838080" y="4486680"/>
            <a:ext cx="10515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8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8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5" name="CustomShape 5"/>
          <p:cNvSpPr/>
          <p:nvPr/>
        </p:nvSpPr>
        <p:spPr>
          <a:xfrm>
            <a:off x="838080" y="238968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lvl="1" marL="914400" indent="-4568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Calibri Light"/>
              <a:buAutoNum type="arabicPeriod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Standard Fiducial Marker</a:t>
            </a:r>
            <a:endParaRPr b="0" lang="en-US" sz="2400" spc="-1" strike="noStrike">
              <a:latin typeface="Arial"/>
            </a:endParaRPr>
          </a:p>
          <a:p>
            <a:pPr lvl="1" marL="914400" indent="-4568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Calibri Light"/>
              <a:buAutoNum type="arabicPeriod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Deep Learning Localization</a:t>
            </a:r>
            <a:endParaRPr b="0" lang="en-US" sz="2400" spc="-1" strike="noStrike">
              <a:latin typeface="Arial"/>
            </a:endParaRPr>
          </a:p>
          <a:p>
            <a:pPr lvl="1" marL="914400" indent="-4568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Calibri Light"/>
              <a:buAutoNum type="arabicPeriod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Comparison Study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6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CE60D8E-EBE1-4BFB-B161-D755AABFA6DF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transition spd="slow">
    <p:fade/>
  </p:transition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86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487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88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89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0" name="CustomShape 5"/>
          <p:cNvSpPr/>
          <p:nvPr/>
        </p:nvSpPr>
        <p:spPr>
          <a:xfrm>
            <a:off x="6698520" y="2076120"/>
            <a:ext cx="440388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Principle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of the dataset: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91" name="CustomShape 6"/>
          <p:cNvSpPr/>
          <p:nvPr/>
        </p:nvSpPr>
        <p:spPr>
          <a:xfrm>
            <a:off x="7078680" y="26564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Photo realistic 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virtual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images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92" name="CustomShape 7"/>
          <p:cNvSpPr/>
          <p:nvPr/>
        </p:nvSpPr>
        <p:spPr>
          <a:xfrm>
            <a:off x="7078680" y="318060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Camera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 view area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93" name="CustomShape 8"/>
          <p:cNvSpPr/>
          <p:nvPr/>
        </p:nvSpPr>
        <p:spPr>
          <a:xfrm>
            <a:off x="7078680" y="3720240"/>
            <a:ext cx="57297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Extreme pad 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rotations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94" name="CustomShape 9"/>
          <p:cNvSpPr/>
          <p:nvPr/>
        </p:nvSpPr>
        <p:spPr>
          <a:xfrm>
            <a:off x="465120" y="2076120"/>
            <a:ext cx="44038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Dataset samples: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95" name="Line 10"/>
          <p:cNvSpPr/>
          <p:nvPr/>
        </p:nvSpPr>
        <p:spPr>
          <a:xfrm>
            <a:off x="6257880" y="2559240"/>
            <a:ext cx="360" cy="3617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6" name="TextShape 1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450D1A4-F1C7-4A8C-BDEB-18E1594ADF90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97" name="CustomShape 12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98" name="CustomShape 13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Dataset Generation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99" name="TextShape 14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00" name="Image 4" descr=""/>
          <p:cNvPicPr/>
          <p:nvPr/>
        </p:nvPicPr>
        <p:blipFill>
          <a:blip r:embed="rId2"/>
          <a:stretch/>
        </p:blipFill>
        <p:spPr>
          <a:xfrm>
            <a:off x="2202120" y="4444920"/>
            <a:ext cx="1904760" cy="1428480"/>
          </a:xfrm>
          <a:prstGeom prst="rect">
            <a:avLst/>
          </a:prstGeom>
          <a:ln>
            <a:noFill/>
          </a:ln>
        </p:spPr>
      </p:pic>
      <p:pic>
        <p:nvPicPr>
          <p:cNvPr id="501" name="Image 9" descr=""/>
          <p:cNvPicPr/>
          <p:nvPr/>
        </p:nvPicPr>
        <p:blipFill>
          <a:blip r:embed="rId3"/>
          <a:stretch/>
        </p:blipFill>
        <p:spPr>
          <a:xfrm>
            <a:off x="2188800" y="2927880"/>
            <a:ext cx="1904760" cy="1428480"/>
          </a:xfrm>
          <a:prstGeom prst="rect">
            <a:avLst/>
          </a:prstGeom>
          <a:ln>
            <a:noFill/>
          </a:ln>
        </p:spPr>
      </p:pic>
      <p:pic>
        <p:nvPicPr>
          <p:cNvPr id="502" name="Image 13" descr=""/>
          <p:cNvPicPr/>
          <p:nvPr/>
        </p:nvPicPr>
        <p:blipFill>
          <a:blip r:embed="rId4"/>
          <a:stretch/>
        </p:blipFill>
        <p:spPr>
          <a:xfrm>
            <a:off x="194400" y="2923200"/>
            <a:ext cx="1904760" cy="1428480"/>
          </a:xfrm>
          <a:prstGeom prst="rect">
            <a:avLst/>
          </a:prstGeom>
          <a:ln>
            <a:noFill/>
          </a:ln>
        </p:spPr>
      </p:pic>
      <p:pic>
        <p:nvPicPr>
          <p:cNvPr id="503" name="Image 23" descr=""/>
          <p:cNvPicPr/>
          <p:nvPr/>
        </p:nvPicPr>
        <p:blipFill>
          <a:blip r:embed="rId5"/>
          <a:stretch/>
        </p:blipFill>
        <p:spPr>
          <a:xfrm>
            <a:off x="196200" y="4444920"/>
            <a:ext cx="1904760" cy="1428480"/>
          </a:xfrm>
          <a:prstGeom prst="rect">
            <a:avLst/>
          </a:prstGeom>
          <a:ln>
            <a:noFill/>
          </a:ln>
        </p:spPr>
      </p:pic>
      <p:pic>
        <p:nvPicPr>
          <p:cNvPr id="504" name="Image 25" descr=""/>
          <p:cNvPicPr/>
          <p:nvPr/>
        </p:nvPicPr>
        <p:blipFill>
          <a:blip r:embed="rId6"/>
          <a:stretch/>
        </p:blipFill>
        <p:spPr>
          <a:xfrm>
            <a:off x="4177800" y="2923200"/>
            <a:ext cx="1904760" cy="1428480"/>
          </a:xfrm>
          <a:prstGeom prst="rect">
            <a:avLst/>
          </a:prstGeom>
          <a:ln>
            <a:noFill/>
          </a:ln>
        </p:spPr>
      </p:pic>
      <p:pic>
        <p:nvPicPr>
          <p:cNvPr id="505" name="Image 27" descr=""/>
          <p:cNvPicPr/>
          <p:nvPr/>
        </p:nvPicPr>
        <p:blipFill>
          <a:blip r:embed="rId7"/>
          <a:stretch/>
        </p:blipFill>
        <p:spPr>
          <a:xfrm>
            <a:off x="4177800" y="4439880"/>
            <a:ext cx="1904760" cy="14284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263" dur="indefinite" restart="never" nodeType="tmRoot">
          <p:childTnLst>
            <p:seq>
              <p:cTn id="264" dur="indefinite" nodeType="mainSeq">
                <p:childTnLst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500"/>
                            </p:stCondLst>
                            <p:childTnLst>
                              <p:par>
                                <p:cTn id="27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1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"/>
                            </p:stCondLst>
                            <p:childTnLst>
                              <p:par>
                                <p:cTn id="28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5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500"/>
                            </p:stCondLst>
                            <p:childTnLst>
                              <p:par>
                                <p:cTn id="28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9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07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508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09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10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1" name="CustomShape 5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12" name="CustomShape 6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13" name="TextShape 7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EF72BF2-D54E-4663-96A4-436E8D422F33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14" name="CustomShape 8"/>
          <p:cNvSpPr/>
          <p:nvPr/>
        </p:nvSpPr>
        <p:spPr>
          <a:xfrm>
            <a:off x="5084640" y="3864600"/>
            <a:ext cx="2243520" cy="4147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Square shape identification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15" name="CustomShape 9"/>
          <p:cNvSpPr/>
          <p:nvPr/>
        </p:nvSpPr>
        <p:spPr>
          <a:xfrm>
            <a:off x="5084640" y="4526280"/>
            <a:ext cx="2243520" cy="39924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Fiducial decoding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16" name="CustomShape 10"/>
          <p:cNvSpPr/>
          <p:nvPr/>
        </p:nvSpPr>
        <p:spPr>
          <a:xfrm>
            <a:off x="5084640" y="5164560"/>
            <a:ext cx="2243520" cy="40608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Homography projection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17" name="CustomShape 11"/>
          <p:cNvSpPr/>
          <p:nvPr/>
        </p:nvSpPr>
        <p:spPr>
          <a:xfrm>
            <a:off x="5084640" y="5809680"/>
            <a:ext cx="2243520" cy="41436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Marker position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18" name="CustomShape 12"/>
          <p:cNvSpPr/>
          <p:nvPr/>
        </p:nvSpPr>
        <p:spPr>
          <a:xfrm flipH="1">
            <a:off x="6096600" y="557712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19" name="CustomShape 13"/>
          <p:cNvSpPr/>
          <p:nvPr/>
        </p:nvSpPr>
        <p:spPr>
          <a:xfrm flipH="1">
            <a:off x="6078600" y="493992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20" name="CustomShape 14"/>
          <p:cNvSpPr/>
          <p:nvPr/>
        </p:nvSpPr>
        <p:spPr>
          <a:xfrm flipH="1">
            <a:off x="6096600" y="429408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21" name="CustomShape 15"/>
          <p:cNvSpPr/>
          <p:nvPr/>
        </p:nvSpPr>
        <p:spPr>
          <a:xfrm>
            <a:off x="5084640" y="1938240"/>
            <a:ext cx="2243520" cy="4147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Image Capture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22" name="CustomShape 16"/>
          <p:cNvSpPr/>
          <p:nvPr/>
        </p:nvSpPr>
        <p:spPr>
          <a:xfrm>
            <a:off x="5084640" y="2599920"/>
            <a:ext cx="2243520" cy="39924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Gray-scale image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23" name="CustomShape 17"/>
          <p:cNvSpPr/>
          <p:nvPr/>
        </p:nvSpPr>
        <p:spPr>
          <a:xfrm>
            <a:off x="5084640" y="3238200"/>
            <a:ext cx="2243520" cy="40608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Adaptive threshold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24" name="CustomShape 18"/>
          <p:cNvSpPr/>
          <p:nvPr/>
        </p:nvSpPr>
        <p:spPr>
          <a:xfrm flipH="1">
            <a:off x="6096600" y="365076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25" name="CustomShape 19"/>
          <p:cNvSpPr/>
          <p:nvPr/>
        </p:nvSpPr>
        <p:spPr>
          <a:xfrm flipH="1">
            <a:off x="6078600" y="301392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26" name="CustomShape 20"/>
          <p:cNvSpPr/>
          <p:nvPr/>
        </p:nvSpPr>
        <p:spPr>
          <a:xfrm flipH="1">
            <a:off x="6096600" y="236772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27" name="TextShape 2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8" name="CustomShape 22"/>
          <p:cNvSpPr/>
          <p:nvPr/>
        </p:nvSpPr>
        <p:spPr>
          <a:xfrm>
            <a:off x="1276920" y="3189240"/>
            <a:ext cx="2336040" cy="121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Standard marker pose estimation algorithm</a:t>
            </a:r>
            <a:endParaRPr b="0" lang="en-US" sz="24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290" dur="indefinite" restart="never" nodeType="tmRoot">
          <p:childTnLst>
            <p:seq>
              <p:cTn id="291" dur="indefinite" nodeType="mainSeq">
                <p:childTnLst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30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531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32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33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4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A7F1943-9F33-4DB0-B3C0-C7DFCA49547E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35" name="CustomShape 6"/>
          <p:cNvSpPr/>
          <p:nvPr/>
        </p:nvSpPr>
        <p:spPr>
          <a:xfrm>
            <a:off x="5084640" y="3864600"/>
            <a:ext cx="2243520" cy="414720"/>
          </a:xfrm>
          <a:prstGeom prst="roundRect">
            <a:avLst>
              <a:gd name="adj" fmla="val 34849"/>
            </a:avLst>
          </a:prstGeom>
          <a:solidFill>
            <a:srgbClr val="a6a6a6">
              <a:alpha val="70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404040"/>
                </a:solidFill>
                <a:latin typeface="Calibri"/>
              </a:rPr>
              <a:t>Square shape identification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36" name="CustomShape 7"/>
          <p:cNvSpPr/>
          <p:nvPr/>
        </p:nvSpPr>
        <p:spPr>
          <a:xfrm>
            <a:off x="5084640" y="4526280"/>
            <a:ext cx="2243520" cy="399240"/>
          </a:xfrm>
          <a:prstGeom prst="roundRect">
            <a:avLst>
              <a:gd name="adj" fmla="val 34849"/>
            </a:avLst>
          </a:prstGeom>
          <a:solidFill>
            <a:srgbClr val="a6a6a6">
              <a:alpha val="70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Fiducial decoding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37" name="CustomShape 8"/>
          <p:cNvSpPr/>
          <p:nvPr/>
        </p:nvSpPr>
        <p:spPr>
          <a:xfrm>
            <a:off x="5084640" y="5164560"/>
            <a:ext cx="2243520" cy="406080"/>
          </a:xfrm>
          <a:prstGeom prst="roundRect">
            <a:avLst>
              <a:gd name="adj" fmla="val 34849"/>
            </a:avLst>
          </a:prstGeom>
          <a:solidFill>
            <a:srgbClr val="a6a6a6">
              <a:alpha val="70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Homography projection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38" name="CustomShape 9"/>
          <p:cNvSpPr/>
          <p:nvPr/>
        </p:nvSpPr>
        <p:spPr>
          <a:xfrm>
            <a:off x="5084640" y="5809680"/>
            <a:ext cx="2243520" cy="41436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Marker position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39" name="CustomShape 10"/>
          <p:cNvSpPr/>
          <p:nvPr/>
        </p:nvSpPr>
        <p:spPr>
          <a:xfrm flipH="1">
            <a:off x="6096600" y="557712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rgbClr val="c0c0c0">
              <a:alpha val="22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40" name="CustomShape 11"/>
          <p:cNvSpPr/>
          <p:nvPr/>
        </p:nvSpPr>
        <p:spPr>
          <a:xfrm flipH="1">
            <a:off x="6078600" y="493992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rgbClr val="c0c0c0">
              <a:alpha val="22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41" name="CustomShape 12"/>
          <p:cNvSpPr/>
          <p:nvPr/>
        </p:nvSpPr>
        <p:spPr>
          <a:xfrm flipH="1">
            <a:off x="6096600" y="429408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rgbClr val="c0c0c0">
              <a:alpha val="22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42" name="CustomShape 13"/>
          <p:cNvSpPr/>
          <p:nvPr/>
        </p:nvSpPr>
        <p:spPr>
          <a:xfrm>
            <a:off x="5084640" y="1938240"/>
            <a:ext cx="2243520" cy="4147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Image Capture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43" name="CustomShape 14"/>
          <p:cNvSpPr/>
          <p:nvPr/>
        </p:nvSpPr>
        <p:spPr>
          <a:xfrm>
            <a:off x="5084640" y="2599920"/>
            <a:ext cx="2243520" cy="39924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Gray-scale image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44" name="CustomShape 15"/>
          <p:cNvSpPr/>
          <p:nvPr/>
        </p:nvSpPr>
        <p:spPr>
          <a:xfrm>
            <a:off x="5084640" y="3238200"/>
            <a:ext cx="2243520" cy="406080"/>
          </a:xfrm>
          <a:prstGeom prst="roundRect">
            <a:avLst>
              <a:gd name="adj" fmla="val 34849"/>
            </a:avLst>
          </a:prstGeom>
          <a:solidFill>
            <a:srgbClr val="a6a6a6">
              <a:alpha val="70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404040"/>
                </a:solidFill>
                <a:latin typeface="Calibri"/>
              </a:rPr>
              <a:t>Adaptive threshold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45" name="CustomShape 16"/>
          <p:cNvSpPr/>
          <p:nvPr/>
        </p:nvSpPr>
        <p:spPr>
          <a:xfrm flipH="1">
            <a:off x="6096600" y="365076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rgbClr val="c0c0c0">
              <a:alpha val="22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46" name="CustomShape 17"/>
          <p:cNvSpPr/>
          <p:nvPr/>
        </p:nvSpPr>
        <p:spPr>
          <a:xfrm flipH="1">
            <a:off x="6078600" y="301392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rgbClr val="c0c0c0">
              <a:alpha val="22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47" name="CustomShape 18"/>
          <p:cNvSpPr/>
          <p:nvPr/>
        </p:nvSpPr>
        <p:spPr>
          <a:xfrm flipH="1">
            <a:off x="6096600" y="2367720"/>
            <a:ext cx="217800" cy="223920"/>
          </a:xfrm>
          <a:prstGeom prst="downArrow">
            <a:avLst>
              <a:gd name="adj1" fmla="val 34629"/>
              <a:gd name="adj2" fmla="val 38472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48" name="CustomShape 19"/>
          <p:cNvSpPr/>
          <p:nvPr/>
        </p:nvSpPr>
        <p:spPr>
          <a:xfrm>
            <a:off x="7592040" y="4133880"/>
            <a:ext cx="2243520" cy="39924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NN pose estimation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49" name="CustomShape 20"/>
          <p:cNvSpPr/>
          <p:nvPr/>
        </p:nvSpPr>
        <p:spPr>
          <a:xfrm flipH="1" rot="16200000">
            <a:off x="6892560" y="2313000"/>
            <a:ext cx="1134360" cy="2507400"/>
          </a:xfrm>
          <a:prstGeom prst="curvedConnector3">
            <a:avLst>
              <a:gd name="adj1" fmla="val 38910"/>
            </a:avLst>
          </a:prstGeom>
          <a:noFill/>
          <a:ln w="63360">
            <a:solidFill>
              <a:schemeClr val="tx2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0" name="CustomShape 21"/>
          <p:cNvSpPr/>
          <p:nvPr/>
        </p:nvSpPr>
        <p:spPr>
          <a:xfrm rot="5400000">
            <a:off x="6822360" y="3917520"/>
            <a:ext cx="1275840" cy="2507400"/>
          </a:xfrm>
          <a:prstGeom prst="curvedConnector3">
            <a:avLst>
              <a:gd name="adj1" fmla="val 50000"/>
            </a:avLst>
          </a:prstGeom>
          <a:noFill/>
          <a:ln w="63360">
            <a:solidFill>
              <a:schemeClr val="tx2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1" name="CustomShape 22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52" name="CustomShape 23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53" name="TextShape 24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54" name="CustomShape 25"/>
          <p:cNvSpPr/>
          <p:nvPr/>
        </p:nvSpPr>
        <p:spPr>
          <a:xfrm>
            <a:off x="1276920" y="3189240"/>
            <a:ext cx="2243520" cy="132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Neural Network marker pose estimation algorithm</a:t>
            </a:r>
            <a:endParaRPr b="0" lang="en-US" sz="24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297" dur="indefinite" restart="never" nodeType="tmRoot">
          <p:childTnLst>
            <p:seq>
              <p:cTn id="298" dur="indefinite" nodeType="mainSeq">
                <p:childTnLst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3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56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557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58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59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0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B4F6102-3C65-49C0-95E4-15BDED48F511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61" name="CustomShape 6"/>
          <p:cNvSpPr/>
          <p:nvPr/>
        </p:nvSpPr>
        <p:spPr>
          <a:xfrm>
            <a:off x="589680" y="5260680"/>
            <a:ext cx="2243520" cy="41436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Marker position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62" name="CustomShape 7"/>
          <p:cNvSpPr/>
          <p:nvPr/>
        </p:nvSpPr>
        <p:spPr>
          <a:xfrm>
            <a:off x="596160" y="2970000"/>
            <a:ext cx="2243520" cy="41472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Image Capture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63" name="CustomShape 8"/>
          <p:cNvSpPr/>
          <p:nvPr/>
        </p:nvSpPr>
        <p:spPr>
          <a:xfrm>
            <a:off x="596160" y="3749760"/>
            <a:ext cx="2243520" cy="39924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Gray-scale image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64" name="CustomShape 9"/>
          <p:cNvSpPr/>
          <p:nvPr/>
        </p:nvSpPr>
        <p:spPr>
          <a:xfrm>
            <a:off x="596160" y="4500720"/>
            <a:ext cx="2243520" cy="399240"/>
          </a:xfrm>
          <a:prstGeom prst="roundRect">
            <a:avLst>
              <a:gd name="adj" fmla="val 348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NN pose estimation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65" name="CustomShape 10"/>
          <p:cNvSpPr/>
          <p:nvPr/>
        </p:nvSpPr>
        <p:spPr>
          <a:xfrm flipH="1" rot="16200000">
            <a:off x="1541520" y="4324680"/>
            <a:ext cx="351000" cy="360"/>
          </a:xfrm>
          <a:prstGeom prst="curvedConnector3">
            <a:avLst>
              <a:gd name="adj1" fmla="val 50000"/>
            </a:avLst>
          </a:prstGeom>
          <a:noFill/>
          <a:ln w="63360">
            <a:solidFill>
              <a:schemeClr val="tx2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6" name="CustomShape 11"/>
          <p:cNvSpPr/>
          <p:nvPr/>
        </p:nvSpPr>
        <p:spPr>
          <a:xfrm rot="5400000">
            <a:off x="1534680" y="5077440"/>
            <a:ext cx="360360" cy="6120"/>
          </a:xfrm>
          <a:prstGeom prst="curvedConnector3">
            <a:avLst>
              <a:gd name="adj1" fmla="val 50000"/>
            </a:avLst>
          </a:prstGeom>
          <a:noFill/>
          <a:ln w="63360">
            <a:solidFill>
              <a:schemeClr val="tx2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7" name="CustomShape 12"/>
          <p:cNvSpPr/>
          <p:nvPr/>
        </p:nvSpPr>
        <p:spPr>
          <a:xfrm rot="5400000">
            <a:off x="1535400" y="3566880"/>
            <a:ext cx="364320" cy="360"/>
          </a:xfrm>
          <a:prstGeom prst="curvedConnector3">
            <a:avLst>
              <a:gd name="adj1" fmla="val 50000"/>
            </a:avLst>
          </a:prstGeom>
          <a:noFill/>
          <a:ln w="63360">
            <a:solidFill>
              <a:schemeClr val="tx2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68" name="Image 40" descr=""/>
          <p:cNvPicPr/>
          <p:nvPr/>
        </p:nvPicPr>
        <p:blipFill>
          <a:blip r:embed="rId2"/>
          <a:stretch/>
        </p:blipFill>
        <p:spPr>
          <a:xfrm>
            <a:off x="3773880" y="2737080"/>
            <a:ext cx="7579800" cy="3497040"/>
          </a:xfrm>
          <a:prstGeom prst="rect">
            <a:avLst/>
          </a:prstGeom>
          <a:ln>
            <a:noFill/>
          </a:ln>
        </p:spPr>
      </p:pic>
      <p:sp>
        <p:nvSpPr>
          <p:cNvPr id="569" name="CustomShape 13"/>
          <p:cNvSpPr/>
          <p:nvPr/>
        </p:nvSpPr>
        <p:spPr>
          <a:xfrm>
            <a:off x="4074480" y="2113920"/>
            <a:ext cx="744336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The proposed neural network architecture: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570" name="CustomShape 14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71" name="CustomShape 15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72" name="TextShape 16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transition spd="slow">
    <p:fade/>
  </p:transition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74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575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76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77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8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0454D2A-52AC-4BE6-B750-BFE4944FA1E9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79" name="CustomShape 6"/>
          <p:cNvSpPr/>
          <p:nvPr/>
        </p:nvSpPr>
        <p:spPr>
          <a:xfrm>
            <a:off x="944280" y="2169720"/>
            <a:ext cx="7443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The training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580" name="CustomShape 7"/>
          <p:cNvSpPr/>
          <p:nvPr/>
        </p:nvSpPr>
        <p:spPr>
          <a:xfrm>
            <a:off x="1478160" y="278640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Training dataset size: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1980 images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581" name="CustomShape 8"/>
          <p:cNvSpPr/>
          <p:nvPr/>
        </p:nvSpPr>
        <p:spPr>
          <a:xfrm>
            <a:off x="1478160" y="3319920"/>
            <a:ext cx="65178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Test dataset size: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100 images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582" name="CustomShape 9"/>
          <p:cNvSpPr/>
          <p:nvPr/>
        </p:nvSpPr>
        <p:spPr>
          <a:xfrm>
            <a:off x="1478160" y="3853080"/>
            <a:ext cx="65178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Number of epochs: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140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583" name="CustomShape 10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84" name="CustomShape 11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85" name="TextShape 1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transition spd="slow">
    <p:fade/>
  </p:transition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87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588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90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1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6025E2B-A513-4630-986D-F720E98059DD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92" name="CustomShape 6"/>
          <p:cNvSpPr/>
          <p:nvPr/>
        </p:nvSpPr>
        <p:spPr>
          <a:xfrm>
            <a:off x="767880" y="2202120"/>
            <a:ext cx="7443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Predictions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593" name="Image 8" descr=""/>
          <p:cNvPicPr/>
          <p:nvPr/>
        </p:nvPicPr>
        <p:blipFill>
          <a:blip r:embed="rId2"/>
          <a:srcRect l="0" t="0" r="66736" b="0"/>
          <a:stretch/>
        </p:blipFill>
        <p:spPr>
          <a:xfrm>
            <a:off x="393840" y="2962440"/>
            <a:ext cx="3410280" cy="2546280"/>
          </a:xfrm>
          <a:prstGeom prst="rect">
            <a:avLst/>
          </a:prstGeom>
          <a:ln>
            <a:noFill/>
          </a:ln>
        </p:spPr>
      </p:pic>
      <p:pic>
        <p:nvPicPr>
          <p:cNvPr id="594" name="Image 12" descr=""/>
          <p:cNvPicPr/>
          <p:nvPr/>
        </p:nvPicPr>
        <p:blipFill>
          <a:blip r:embed="rId3"/>
          <a:srcRect l="0" t="0" r="66792" b="0"/>
          <a:stretch/>
        </p:blipFill>
        <p:spPr>
          <a:xfrm>
            <a:off x="4423320" y="2962440"/>
            <a:ext cx="3410280" cy="2546280"/>
          </a:xfrm>
          <a:prstGeom prst="rect">
            <a:avLst/>
          </a:prstGeom>
          <a:ln>
            <a:noFill/>
          </a:ln>
        </p:spPr>
      </p:pic>
      <p:pic>
        <p:nvPicPr>
          <p:cNvPr id="595" name="Image 16" descr=""/>
          <p:cNvPicPr/>
          <p:nvPr/>
        </p:nvPicPr>
        <p:blipFill>
          <a:blip r:embed="rId4"/>
          <a:srcRect l="0" t="0" r="66791" b="0"/>
          <a:stretch/>
        </p:blipFill>
        <p:spPr>
          <a:xfrm>
            <a:off x="8426520" y="2962440"/>
            <a:ext cx="3401640" cy="2546280"/>
          </a:xfrm>
          <a:prstGeom prst="rect">
            <a:avLst/>
          </a:prstGeom>
          <a:ln>
            <a:noFill/>
          </a:ln>
        </p:spPr>
      </p:pic>
      <p:sp>
        <p:nvSpPr>
          <p:cNvPr id="596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97" name="CustomShape 8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98" name="TextShape 9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99" name="CustomShape 10"/>
          <p:cNvSpPr/>
          <p:nvPr/>
        </p:nvSpPr>
        <p:spPr>
          <a:xfrm>
            <a:off x="769680" y="5788080"/>
            <a:ext cx="274284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Centered marker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00" name="CustomShape 11"/>
          <p:cNvSpPr/>
          <p:nvPr/>
        </p:nvSpPr>
        <p:spPr>
          <a:xfrm>
            <a:off x="5100480" y="5788080"/>
            <a:ext cx="27428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Side marker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01" name="CustomShape 12"/>
          <p:cNvSpPr/>
          <p:nvPr/>
        </p:nvSpPr>
        <p:spPr>
          <a:xfrm>
            <a:off x="9267480" y="5788080"/>
            <a:ext cx="203868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No marker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Image 15" descr=""/>
          <p:cNvPicPr/>
          <p:nvPr/>
        </p:nvPicPr>
        <p:blipFill>
          <a:blip r:embed="rId1"/>
          <a:srcRect l="66732" t="0" r="0" b="0"/>
          <a:stretch/>
        </p:blipFill>
        <p:spPr>
          <a:xfrm>
            <a:off x="4417200" y="2962440"/>
            <a:ext cx="3416400" cy="2546280"/>
          </a:xfrm>
          <a:prstGeom prst="rect">
            <a:avLst/>
          </a:prstGeom>
          <a:ln>
            <a:noFill/>
          </a:ln>
        </p:spPr>
      </p:pic>
      <p:pic>
        <p:nvPicPr>
          <p:cNvPr id="603" name="Image 18" descr=""/>
          <p:cNvPicPr/>
          <p:nvPr/>
        </p:nvPicPr>
        <p:blipFill>
          <a:blip r:embed="rId2"/>
          <a:srcRect l="66690" t="0" r="0" b="0"/>
          <a:stretch/>
        </p:blipFill>
        <p:spPr>
          <a:xfrm>
            <a:off x="8407080" y="2962440"/>
            <a:ext cx="3412080" cy="2546280"/>
          </a:xfrm>
          <a:prstGeom prst="rect">
            <a:avLst/>
          </a:prstGeom>
          <a:ln>
            <a:noFill/>
          </a:ln>
        </p:spPr>
      </p:pic>
      <p:sp>
        <p:nvSpPr>
          <p:cNvPr id="604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05" name="Image 3" descr=""/>
          <p:cNvPicPr/>
          <p:nvPr/>
        </p:nvPicPr>
        <p:blipFill>
          <a:blip r:embed="rId3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606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07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08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9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2EC4F56-365A-45EF-8F49-DCEC6109BF81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610" name="CustomShape 6"/>
          <p:cNvSpPr/>
          <p:nvPr/>
        </p:nvSpPr>
        <p:spPr>
          <a:xfrm>
            <a:off x="767880" y="2202120"/>
            <a:ext cx="7443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Predictions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611" name="Image 9" descr=""/>
          <p:cNvPicPr/>
          <p:nvPr/>
        </p:nvPicPr>
        <p:blipFill>
          <a:blip r:embed="rId4"/>
          <a:srcRect l="66676" t="0" r="0" b="0"/>
          <a:stretch/>
        </p:blipFill>
        <p:spPr>
          <a:xfrm>
            <a:off x="384480" y="2963160"/>
            <a:ext cx="3412080" cy="2543040"/>
          </a:xfrm>
          <a:prstGeom prst="rect">
            <a:avLst/>
          </a:prstGeom>
          <a:ln>
            <a:noFill/>
          </a:ln>
        </p:spPr>
      </p:pic>
      <p:sp>
        <p:nvSpPr>
          <p:cNvPr id="612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1.2.2.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13" name="CustomShape 8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14" name="TextShape 9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Deep Learning Localization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5" name="CustomShape 10"/>
          <p:cNvSpPr/>
          <p:nvPr/>
        </p:nvSpPr>
        <p:spPr>
          <a:xfrm>
            <a:off x="769680" y="5788080"/>
            <a:ext cx="274284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Centered marker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16" name="CustomShape 11"/>
          <p:cNvSpPr/>
          <p:nvPr/>
        </p:nvSpPr>
        <p:spPr>
          <a:xfrm>
            <a:off x="5100480" y="5788080"/>
            <a:ext cx="27428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Side marker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17" name="CustomShape 12"/>
          <p:cNvSpPr/>
          <p:nvPr/>
        </p:nvSpPr>
        <p:spPr>
          <a:xfrm>
            <a:off x="9267480" y="5788080"/>
            <a:ext cx="203868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No marker</a:t>
            </a:r>
            <a:endParaRPr b="0" lang="en-US" sz="2800" spc="-1" strike="noStrike">
              <a:latin typeface="Arial"/>
            </a:endParaRPr>
          </a:p>
        </p:txBody>
      </p:sp>
    </p:spTree>
  </p:cSld>
  <p:transition spd="med">
    <p:fade/>
  </p:transition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1.3.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Comparison Results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9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20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621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22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23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10000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1.3.1.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25" name="CustomShape 7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Pose Measurements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26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B0523FE-4E8F-45ED-9268-B7AE99E07985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627" name="CustomShape 9"/>
          <p:cNvSpPr/>
          <p:nvPr/>
        </p:nvSpPr>
        <p:spPr>
          <a:xfrm>
            <a:off x="2301120" y="3160800"/>
            <a:ext cx="1508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ArUco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28" name="CustomShape 10"/>
          <p:cNvSpPr/>
          <p:nvPr/>
        </p:nvSpPr>
        <p:spPr>
          <a:xfrm>
            <a:off x="4192920" y="3160800"/>
            <a:ext cx="1508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Fractal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29" name="CustomShape 11"/>
          <p:cNvSpPr/>
          <p:nvPr/>
        </p:nvSpPr>
        <p:spPr>
          <a:xfrm>
            <a:off x="6129360" y="3160800"/>
            <a:ext cx="2660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30" name="CustomShape 12"/>
          <p:cNvSpPr/>
          <p:nvPr/>
        </p:nvSpPr>
        <p:spPr>
          <a:xfrm>
            <a:off x="1918440" y="262728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3 different landing pad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31" name="CustomShape 13"/>
          <p:cNvSpPr/>
          <p:nvPr/>
        </p:nvSpPr>
        <p:spPr>
          <a:xfrm>
            <a:off x="1918440" y="374184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Same marker size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32" name="CustomShape 14"/>
          <p:cNvSpPr/>
          <p:nvPr/>
        </p:nvSpPr>
        <p:spPr>
          <a:xfrm>
            <a:off x="1918440" y="4368960"/>
            <a:ext cx="943524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100 images for the NN and 200 images for ArUco and Fractal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33" name="CustomShape 15"/>
          <p:cNvSpPr/>
          <p:nvPr/>
        </p:nvSpPr>
        <p:spPr>
          <a:xfrm>
            <a:off x="2301120" y="4896000"/>
            <a:ext cx="62064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Images are randomly distributed over the range previously presented, and generated with the dataset generator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34" name="CustomShape 16"/>
          <p:cNvSpPr/>
          <p:nvPr/>
        </p:nvSpPr>
        <p:spPr>
          <a:xfrm>
            <a:off x="1403640" y="211536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Experiment hypothesis: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304" dur="indefinite" restart="never" nodeType="tmRoot">
          <p:childTnLst>
            <p:seq>
              <p:cTn id="305" dur="indefinite" nodeType="mainSeq">
                <p:childTnLst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36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637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38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39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0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8E23816-4B00-4220-87E6-8E9B4FC1BDF3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641" name="Image 8" descr=""/>
          <p:cNvPicPr/>
          <p:nvPr/>
        </p:nvPicPr>
        <p:blipFill>
          <a:blip r:embed="rId2"/>
          <a:srcRect l="0" t="0" r="0" b="11968"/>
          <a:stretch/>
        </p:blipFill>
        <p:spPr>
          <a:xfrm>
            <a:off x="45720" y="2772000"/>
            <a:ext cx="4205880" cy="2489040"/>
          </a:xfrm>
          <a:prstGeom prst="rect">
            <a:avLst/>
          </a:prstGeom>
          <a:ln>
            <a:noFill/>
          </a:ln>
        </p:spPr>
      </p:pic>
      <p:pic>
        <p:nvPicPr>
          <p:cNvPr id="642" name="Image 12" descr=""/>
          <p:cNvPicPr/>
          <p:nvPr/>
        </p:nvPicPr>
        <p:blipFill>
          <a:blip r:embed="rId3"/>
          <a:srcRect l="7247" t="0" r="0" b="10615"/>
          <a:stretch/>
        </p:blipFill>
        <p:spPr>
          <a:xfrm>
            <a:off x="4274640" y="2772000"/>
            <a:ext cx="3900960" cy="2224440"/>
          </a:xfrm>
          <a:prstGeom prst="rect">
            <a:avLst/>
          </a:prstGeom>
          <a:ln>
            <a:noFill/>
          </a:ln>
        </p:spPr>
      </p:pic>
      <p:pic>
        <p:nvPicPr>
          <p:cNvPr id="643" name="Image 17" descr=""/>
          <p:cNvPicPr/>
          <p:nvPr/>
        </p:nvPicPr>
        <p:blipFill>
          <a:blip r:embed="rId4"/>
          <a:srcRect l="7247" t="0" r="0" b="10197"/>
          <a:stretch/>
        </p:blipFill>
        <p:spPr>
          <a:xfrm>
            <a:off x="8205120" y="2772000"/>
            <a:ext cx="3900960" cy="3132360"/>
          </a:xfrm>
          <a:prstGeom prst="rect">
            <a:avLst/>
          </a:prstGeom>
          <a:ln>
            <a:noFill/>
          </a:ln>
        </p:spPr>
      </p:pic>
      <p:pic>
        <p:nvPicPr>
          <p:cNvPr id="644" name="Image 21" descr=""/>
          <p:cNvPicPr/>
          <p:nvPr/>
        </p:nvPicPr>
        <p:blipFill>
          <a:blip r:embed="rId5"/>
          <a:srcRect l="13294" t="17215" r="67564" b="72830"/>
          <a:stretch/>
        </p:blipFill>
        <p:spPr>
          <a:xfrm>
            <a:off x="45720" y="5361480"/>
            <a:ext cx="1156320" cy="370080"/>
          </a:xfrm>
          <a:prstGeom prst="rect">
            <a:avLst/>
          </a:prstGeom>
          <a:ln>
            <a:noFill/>
          </a:ln>
        </p:spPr>
      </p:pic>
      <p:sp>
        <p:nvSpPr>
          <p:cNvPr id="645" name="CustomShape 6"/>
          <p:cNvSpPr/>
          <p:nvPr/>
        </p:nvSpPr>
        <p:spPr>
          <a:xfrm>
            <a:off x="1546560" y="2268360"/>
            <a:ext cx="15084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ArUco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46" name="CustomShape 7"/>
          <p:cNvSpPr/>
          <p:nvPr/>
        </p:nvSpPr>
        <p:spPr>
          <a:xfrm>
            <a:off x="5547240" y="2268360"/>
            <a:ext cx="15084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Fractal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47" name="CustomShape 8"/>
          <p:cNvSpPr/>
          <p:nvPr/>
        </p:nvSpPr>
        <p:spPr>
          <a:xfrm>
            <a:off x="8857080" y="2221200"/>
            <a:ext cx="266076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48" name="TextShape 9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1.3.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Comparison Results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9" name="CustomShape 10"/>
          <p:cNvSpPr/>
          <p:nvPr/>
        </p:nvSpPr>
        <p:spPr>
          <a:xfrm>
            <a:off x="10000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1.3.1.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50" name="CustomShape 11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Pose Measurements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1" name="Table 1"/>
          <p:cNvGraphicFramePr/>
          <p:nvPr/>
        </p:nvGraphicFramePr>
        <p:xfrm>
          <a:off x="1144080" y="2527560"/>
          <a:ext cx="9828360" cy="2593440"/>
        </p:xfrm>
        <a:graphic>
          <a:graphicData uri="http://schemas.openxmlformats.org/drawingml/2006/table">
            <a:tbl>
              <a:tblPr/>
              <a:tblGrid>
                <a:gridCol w="2579400"/>
                <a:gridCol w="2345400"/>
                <a:gridCol w="2557440"/>
                <a:gridCol w="2346120"/>
              </a:tblGrid>
              <a:tr h="917640"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Algorithm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Range </a:t>
                      </a:r>
                      <a:r>
                        <a:rPr b="0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(m)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Images seen </a:t>
                      </a:r>
                      <a:r>
                        <a:rPr b="0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(%)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Accuracy </a:t>
                      </a:r>
                      <a:r>
                        <a:rPr b="0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(%)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5587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10.8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23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17.4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5587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4.2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19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49.1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55836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15.5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100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12.5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52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53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654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55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56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7" name="CustomShape 6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1.3.2.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58" name="CustomShape 7"/>
          <p:cNvSpPr/>
          <p:nvPr/>
        </p:nvSpPr>
        <p:spPr>
          <a:xfrm>
            <a:off x="2141280" y="1411200"/>
            <a:ext cx="440388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Notable Observations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59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0639C5F-15B3-4477-9416-74A2E5048183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660" name="CustomShape 9"/>
          <p:cNvSpPr/>
          <p:nvPr/>
        </p:nvSpPr>
        <p:spPr>
          <a:xfrm>
            <a:off x="1144080" y="3220560"/>
            <a:ext cx="15084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ArUco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61" name="CustomShape 10"/>
          <p:cNvSpPr/>
          <p:nvPr/>
        </p:nvSpPr>
        <p:spPr>
          <a:xfrm>
            <a:off x="1144080" y="3882960"/>
            <a:ext cx="15084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Fractal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62" name="CustomShape 11"/>
          <p:cNvSpPr/>
          <p:nvPr/>
        </p:nvSpPr>
        <p:spPr>
          <a:xfrm>
            <a:off x="1144080" y="4493880"/>
            <a:ext cx="266076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63" name="TextShape 1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1.3.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Comparison Results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64" name="CustomShape 13"/>
          <p:cNvSpPr/>
          <p:nvPr/>
        </p:nvSpPr>
        <p:spPr>
          <a:xfrm>
            <a:off x="3677040" y="4493880"/>
            <a:ext cx="1126080" cy="627120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5" name="CustomShape 14"/>
          <p:cNvSpPr/>
          <p:nvPr/>
        </p:nvSpPr>
        <p:spPr>
          <a:xfrm>
            <a:off x="6058440" y="4493880"/>
            <a:ext cx="947880" cy="627120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6" name="CustomShape 15"/>
          <p:cNvSpPr/>
          <p:nvPr/>
        </p:nvSpPr>
        <p:spPr>
          <a:xfrm>
            <a:off x="8610480" y="3816360"/>
            <a:ext cx="962640" cy="627120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  <p:timing>
    <p:tnLst>
      <p:par>
        <p:cTn id="334" dur="indefinite" restart="never" nodeType="tmRoot">
          <p:childTnLst>
            <p:seq>
              <p:cTn id="335" dur="indefinite" nodeType="mainSeq">
                <p:childTnLst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0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5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0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Calibri Light"/>
              </a:rPr>
              <a:t>Summary of the presentation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838080" y="1825560"/>
            <a:ext cx="10515240" cy="536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808080"/>
                </a:solidFill>
                <a:latin typeface="Arial Black"/>
              </a:rPr>
              <a:t>  </a:t>
            </a:r>
            <a:r>
              <a:rPr b="1" lang="en-US" sz="28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8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8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9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10" name="CustomShape 3"/>
          <p:cNvSpPr/>
          <p:nvPr/>
        </p:nvSpPr>
        <p:spPr>
          <a:xfrm>
            <a:off x="838080" y="2460600"/>
            <a:ext cx="10515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0070c0"/>
                </a:solidFill>
                <a:latin typeface="Arial Black"/>
              </a:rPr>
              <a:t> </a:t>
            </a:r>
            <a:r>
              <a:rPr b="1" lang="en-US" sz="28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8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1" name="CustomShape 4"/>
          <p:cNvSpPr/>
          <p:nvPr/>
        </p:nvSpPr>
        <p:spPr>
          <a:xfrm>
            <a:off x="838080" y="4311720"/>
            <a:ext cx="10515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8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8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2" name="CustomShape 5"/>
          <p:cNvSpPr/>
          <p:nvPr/>
        </p:nvSpPr>
        <p:spPr>
          <a:xfrm>
            <a:off x="838080" y="3034080"/>
            <a:ext cx="10515240" cy="124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lvl="1" marL="914400" indent="-4568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Calibri Light"/>
              <a:buAutoNum type="arabicPeriod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Software In The Loop Simulation</a:t>
            </a:r>
            <a:endParaRPr b="0" lang="en-US" sz="2400" spc="-1" strike="noStrike">
              <a:latin typeface="Arial"/>
            </a:endParaRPr>
          </a:p>
          <a:p>
            <a:pPr lvl="1" marL="914400" indent="-4568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Calibri Light"/>
              <a:buAutoNum type="arabicPeriod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Drone Guidance</a:t>
            </a:r>
            <a:endParaRPr b="0" lang="en-US" sz="2400" spc="-1" strike="noStrike">
              <a:latin typeface="Arial"/>
            </a:endParaRPr>
          </a:p>
          <a:p>
            <a:pPr lvl="1" marL="914400" indent="-4568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Calibri Light"/>
              <a:buAutoNum type="arabicPeriod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Landing Simulation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3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CF151BD-BE88-4E54-B950-27A3112D7C00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transition spd="slow">
    <p:fade/>
  </p:transition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Software In The Loop Simulation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68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69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670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71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72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3" name="CustomShape 6"/>
          <p:cNvSpPr/>
          <p:nvPr/>
        </p:nvSpPr>
        <p:spPr>
          <a:xfrm>
            <a:off x="982440" y="139824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2.1.1.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74" name="CustomShape 7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Simulator Overview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75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79B7078-0594-4353-B77D-162F14916F9F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676" name="CustomShape 9"/>
          <p:cNvSpPr/>
          <p:nvPr/>
        </p:nvSpPr>
        <p:spPr>
          <a:xfrm>
            <a:off x="944280" y="2169720"/>
            <a:ext cx="7443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Gazebo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77" name="CustomShape 10"/>
          <p:cNvSpPr/>
          <p:nvPr/>
        </p:nvSpPr>
        <p:spPr>
          <a:xfrm>
            <a:off x="1478160" y="278640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Realtime operation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78" name="CustomShape 11"/>
          <p:cNvSpPr/>
          <p:nvPr/>
        </p:nvSpPr>
        <p:spPr>
          <a:xfrm>
            <a:off x="1478160" y="3319920"/>
            <a:ext cx="65178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Realistic Environment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79" name="CustomShape 12"/>
          <p:cNvSpPr/>
          <p:nvPr/>
        </p:nvSpPr>
        <p:spPr>
          <a:xfrm>
            <a:off x="1478160" y="3853080"/>
            <a:ext cx="65178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PX4 Flight Controller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80" name="CustomShape 13"/>
          <p:cNvSpPr/>
          <p:nvPr/>
        </p:nvSpPr>
        <p:spPr>
          <a:xfrm>
            <a:off x="1478160" y="4386600"/>
            <a:ext cx="65178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ROS Implementation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81" name="CustomShape 14"/>
          <p:cNvSpPr/>
          <p:nvPr/>
        </p:nvSpPr>
        <p:spPr>
          <a:xfrm>
            <a:off x="1478160" y="4913280"/>
            <a:ext cx="65178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Active community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351" dur="indefinite" restart="never" nodeType="tmRoot">
          <p:childTnLst>
            <p:seq>
              <p:cTn id="352" dur="indefinite" nodeType="mainSeq">
                <p:childTnLst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7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0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3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6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2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Drone Simulator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3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84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685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86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87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8" name="CustomShape 6"/>
          <p:cNvSpPr/>
          <p:nvPr/>
        </p:nvSpPr>
        <p:spPr>
          <a:xfrm>
            <a:off x="952560" y="139824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2.1.2.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89" name="CustomShape 7"/>
          <p:cNvSpPr/>
          <p:nvPr/>
        </p:nvSpPr>
        <p:spPr>
          <a:xfrm>
            <a:off x="2141280" y="1411200"/>
            <a:ext cx="514512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Simulator Implementation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90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26F24B5E-EAAD-4773-9277-476F9BD0F91F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691" name="Image 9" descr=""/>
          <p:cNvPicPr/>
          <p:nvPr/>
        </p:nvPicPr>
        <p:blipFill>
          <a:blip r:embed="rId2"/>
          <a:stretch/>
        </p:blipFill>
        <p:spPr>
          <a:xfrm>
            <a:off x="2986200" y="2135160"/>
            <a:ext cx="6219360" cy="422100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373" dur="indefinite" restart="never" nodeType="tmRoot">
          <p:childTnLst>
            <p:seq>
              <p:cTn id="3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Drone Simulator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3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94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695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96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97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8" name="CustomShape 6"/>
          <p:cNvSpPr/>
          <p:nvPr/>
        </p:nvSpPr>
        <p:spPr>
          <a:xfrm>
            <a:off x="952560" y="139824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2.1.2.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99" name="CustomShape 7"/>
          <p:cNvSpPr/>
          <p:nvPr/>
        </p:nvSpPr>
        <p:spPr>
          <a:xfrm>
            <a:off x="2141280" y="1411200"/>
            <a:ext cx="514512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Simulator Implementation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00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C0D9F3B-F351-45FE-99EB-DD189E5FA958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701" name="Image 9" descr=""/>
          <p:cNvPicPr/>
          <p:nvPr/>
        </p:nvPicPr>
        <p:blipFill>
          <a:blip r:embed="rId2"/>
          <a:stretch/>
        </p:blipFill>
        <p:spPr>
          <a:xfrm>
            <a:off x="2986200" y="2135160"/>
            <a:ext cx="6219360" cy="4221000"/>
          </a:xfrm>
          <a:prstGeom prst="rect">
            <a:avLst/>
          </a:prstGeom>
          <a:ln>
            <a:noFill/>
          </a:ln>
        </p:spPr>
      </p:pic>
      <p:sp>
        <p:nvSpPr>
          <p:cNvPr id="702" name="CustomShape 9"/>
          <p:cNvSpPr/>
          <p:nvPr/>
        </p:nvSpPr>
        <p:spPr>
          <a:xfrm>
            <a:off x="2986200" y="2135160"/>
            <a:ext cx="2195280" cy="4221000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3" name="CustomShape 10"/>
          <p:cNvSpPr/>
          <p:nvPr/>
        </p:nvSpPr>
        <p:spPr>
          <a:xfrm>
            <a:off x="385920" y="3264480"/>
            <a:ext cx="2194200" cy="264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Simulated Flight Controller with real connection implementation</a:t>
            </a:r>
            <a:endParaRPr b="0" lang="en-US" sz="24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375" dur="indefinite" restart="never" nodeType="tmRoot">
          <p:childTnLst>
            <p:seq>
              <p:cTn id="3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Drone Simulator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5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06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707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08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09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0" name="CustomShape 6"/>
          <p:cNvSpPr/>
          <p:nvPr/>
        </p:nvSpPr>
        <p:spPr>
          <a:xfrm>
            <a:off x="952560" y="139824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2.1.2.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11" name="CustomShape 7"/>
          <p:cNvSpPr/>
          <p:nvPr/>
        </p:nvSpPr>
        <p:spPr>
          <a:xfrm>
            <a:off x="2141280" y="1411200"/>
            <a:ext cx="514512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Simulator Implementation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12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0BE6254-DD56-4AA9-BD13-807549A66655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713" name="Image 9" descr=""/>
          <p:cNvPicPr/>
          <p:nvPr/>
        </p:nvPicPr>
        <p:blipFill>
          <a:blip r:embed="rId2"/>
          <a:stretch/>
        </p:blipFill>
        <p:spPr>
          <a:xfrm>
            <a:off x="2986200" y="2135160"/>
            <a:ext cx="6219360" cy="4221000"/>
          </a:xfrm>
          <a:prstGeom prst="rect">
            <a:avLst/>
          </a:prstGeom>
          <a:ln>
            <a:noFill/>
          </a:ln>
        </p:spPr>
      </p:pic>
      <p:sp>
        <p:nvSpPr>
          <p:cNvPr id="714" name="CustomShape 9"/>
          <p:cNvSpPr/>
          <p:nvPr/>
        </p:nvSpPr>
        <p:spPr>
          <a:xfrm>
            <a:off x="6400800" y="3684960"/>
            <a:ext cx="2580120" cy="1206360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5" name="CustomShape 10"/>
          <p:cNvSpPr/>
          <p:nvPr/>
        </p:nvSpPr>
        <p:spPr>
          <a:xfrm>
            <a:off x="9591480" y="3207240"/>
            <a:ext cx="2244600" cy="264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Ground Control software that allows communication with the drone</a:t>
            </a:r>
            <a:endParaRPr b="0" lang="en-US" sz="24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377" dur="indefinite" restart="never" nodeType="tmRoot">
          <p:childTnLst>
            <p:seq>
              <p:cTn id="3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Drone Simulator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7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18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719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20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21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2" name="CustomShape 6"/>
          <p:cNvSpPr/>
          <p:nvPr/>
        </p:nvSpPr>
        <p:spPr>
          <a:xfrm>
            <a:off x="952560" y="139824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2.1.2.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23" name="CustomShape 7"/>
          <p:cNvSpPr/>
          <p:nvPr/>
        </p:nvSpPr>
        <p:spPr>
          <a:xfrm>
            <a:off x="2141280" y="1411200"/>
            <a:ext cx="514512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Simulator Implementation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24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2858762-6692-4ED6-B217-FD81158211BF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725" name="Image 9" descr=""/>
          <p:cNvPicPr/>
          <p:nvPr/>
        </p:nvPicPr>
        <p:blipFill>
          <a:blip r:embed="rId2"/>
          <a:stretch/>
        </p:blipFill>
        <p:spPr>
          <a:xfrm>
            <a:off x="2986200" y="2135160"/>
            <a:ext cx="6219360" cy="4221000"/>
          </a:xfrm>
          <a:prstGeom prst="rect">
            <a:avLst/>
          </a:prstGeom>
          <a:ln>
            <a:noFill/>
          </a:ln>
        </p:spPr>
      </p:pic>
      <p:sp>
        <p:nvSpPr>
          <p:cNvPr id="726" name="CustomShape 9"/>
          <p:cNvSpPr/>
          <p:nvPr/>
        </p:nvSpPr>
        <p:spPr>
          <a:xfrm>
            <a:off x="6408720" y="4947480"/>
            <a:ext cx="2580120" cy="1408320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7" name="CustomShape 10"/>
          <p:cNvSpPr/>
          <p:nvPr/>
        </p:nvSpPr>
        <p:spPr>
          <a:xfrm>
            <a:off x="9554040" y="3906000"/>
            <a:ext cx="2244600" cy="228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Gazebo simulator that simulate stimulations of the systems</a:t>
            </a:r>
            <a:endParaRPr b="0" lang="en-US" sz="24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379" dur="indefinite" restart="never" nodeType="tmRoot">
          <p:childTnLst>
            <p:seq>
              <p:cTn id="3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Drone Simulator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9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30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731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32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33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4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67B0235-3918-4415-BFF1-0832C7F0D30E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735" name="Image 9" descr=""/>
          <p:cNvPicPr/>
          <p:nvPr/>
        </p:nvPicPr>
        <p:blipFill>
          <a:blip r:embed="rId2"/>
          <a:srcRect l="55891" t="0" r="3980" b="63247"/>
          <a:stretch/>
        </p:blipFill>
        <p:spPr>
          <a:xfrm>
            <a:off x="6448320" y="2926800"/>
            <a:ext cx="3838320" cy="2385720"/>
          </a:xfrm>
          <a:prstGeom prst="rect">
            <a:avLst/>
          </a:prstGeom>
          <a:ln>
            <a:noFill/>
          </a:ln>
        </p:spPr>
      </p:pic>
      <p:sp>
        <p:nvSpPr>
          <p:cNvPr id="736" name="CustomShape 7"/>
          <p:cNvSpPr/>
          <p:nvPr/>
        </p:nvSpPr>
        <p:spPr>
          <a:xfrm>
            <a:off x="952560" y="139824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2.1.2.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37" name="CustomShape 8"/>
          <p:cNvSpPr/>
          <p:nvPr/>
        </p:nvSpPr>
        <p:spPr>
          <a:xfrm>
            <a:off x="2141280" y="1411200"/>
            <a:ext cx="514512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Simulator Implementation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38" name="CustomShape 9"/>
          <p:cNvSpPr/>
          <p:nvPr/>
        </p:nvSpPr>
        <p:spPr>
          <a:xfrm>
            <a:off x="200520" y="332316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Image reception by ROS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739" name="CustomShape 10"/>
          <p:cNvSpPr/>
          <p:nvPr/>
        </p:nvSpPr>
        <p:spPr>
          <a:xfrm>
            <a:off x="200520" y="3856680"/>
            <a:ext cx="65178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Localization with visual processing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40" name="CustomShape 11"/>
          <p:cNvSpPr/>
          <p:nvPr/>
        </p:nvSpPr>
        <p:spPr>
          <a:xfrm>
            <a:off x="200520" y="4389840"/>
            <a:ext cx="65178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Send velocity control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381" dur="indefinite" restart="never" nodeType="tmRoot">
          <p:childTnLst>
            <p:seq>
              <p:cTn id="382" dur="indefinite" nodeType="mainSeq">
                <p:childTnLst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7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2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7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Drone Guidance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2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43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744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45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46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7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A14115E-FE6D-462D-9EAC-F62BDF595EB7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748" name="Image 8" descr=""/>
          <p:cNvPicPr/>
          <p:nvPr/>
        </p:nvPicPr>
        <p:blipFill>
          <a:blip r:embed="rId2"/>
          <a:stretch/>
        </p:blipFill>
        <p:spPr>
          <a:xfrm>
            <a:off x="519120" y="3062880"/>
            <a:ext cx="11153520" cy="2761920"/>
          </a:xfrm>
          <a:prstGeom prst="rect">
            <a:avLst/>
          </a:prstGeom>
          <a:ln>
            <a:noFill/>
          </a:ln>
        </p:spPr>
      </p:pic>
      <p:sp>
        <p:nvSpPr>
          <p:cNvPr id="749" name="CustomShape 7"/>
          <p:cNvSpPr/>
          <p:nvPr/>
        </p:nvSpPr>
        <p:spPr>
          <a:xfrm>
            <a:off x="838080" y="2269800"/>
            <a:ext cx="1052424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Autopilot architecture embedded with a multi-thread communication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398" dur="indefinite" restart="never" nodeType="tmRoot">
          <p:childTnLst>
            <p:seq>
              <p:cTn id="39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Drone Guidance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1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52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753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54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55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6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063FB84-B228-44FF-B7E3-EA1A8530675D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757" name="CustomShape 7"/>
          <p:cNvSpPr/>
          <p:nvPr/>
        </p:nvSpPr>
        <p:spPr>
          <a:xfrm>
            <a:off x="7376040" y="3342600"/>
            <a:ext cx="46803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Kalman Filter (KF)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58" name="CustomShape 8"/>
          <p:cNvSpPr/>
          <p:nvPr/>
        </p:nvSpPr>
        <p:spPr>
          <a:xfrm>
            <a:off x="6799320" y="223236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Filtering stages: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59" name="CustomShape 9"/>
          <p:cNvSpPr/>
          <p:nvPr/>
        </p:nvSpPr>
        <p:spPr>
          <a:xfrm>
            <a:off x="7376040" y="3876120"/>
            <a:ext cx="46803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Low pass filtering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60" name="CustomShape 10"/>
          <p:cNvSpPr/>
          <p:nvPr/>
        </p:nvSpPr>
        <p:spPr>
          <a:xfrm>
            <a:off x="7376040" y="2804040"/>
            <a:ext cx="46803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Raw data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761" name="Image 16" descr=""/>
          <p:cNvPicPr/>
          <p:nvPr/>
        </p:nvPicPr>
        <p:blipFill>
          <a:blip r:embed="rId2"/>
          <a:srcRect l="31404" t="48938" r="26066" b="18533"/>
          <a:stretch/>
        </p:blipFill>
        <p:spPr>
          <a:xfrm>
            <a:off x="414360" y="3241440"/>
            <a:ext cx="5871960" cy="11116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400" dur="indefinite" restart="never" nodeType="tmRoot">
          <p:childTnLst>
            <p:seq>
              <p:cTn id="401" dur="indefinite" nodeType="mainSeq">
                <p:childTnLst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Drone Guidance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3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64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765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66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67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8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2D94638-0BEB-41BC-8E63-9EA5FD8F33F2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769" name="Image 16" descr=""/>
          <p:cNvPicPr/>
          <p:nvPr/>
        </p:nvPicPr>
        <p:blipFill>
          <a:blip r:embed="rId2"/>
          <a:srcRect l="2603" t="3408" r="8386" b="0"/>
          <a:stretch/>
        </p:blipFill>
        <p:spPr>
          <a:xfrm>
            <a:off x="356040" y="2221560"/>
            <a:ext cx="6901560" cy="3517560"/>
          </a:xfrm>
          <a:prstGeom prst="rect">
            <a:avLst/>
          </a:prstGeom>
          <a:ln>
            <a:noFill/>
          </a:ln>
        </p:spPr>
      </p:pic>
      <p:sp>
        <p:nvSpPr>
          <p:cNvPr id="770" name="CustomShape 7"/>
          <p:cNvSpPr/>
          <p:nvPr/>
        </p:nvSpPr>
        <p:spPr>
          <a:xfrm>
            <a:off x="8304840" y="3604320"/>
            <a:ext cx="46803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Kalman Filter (KF)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71" name="CustomShape 8"/>
          <p:cNvSpPr/>
          <p:nvPr/>
        </p:nvSpPr>
        <p:spPr>
          <a:xfrm>
            <a:off x="7727760" y="249408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Filtering stages: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72" name="CustomShape 9"/>
          <p:cNvSpPr/>
          <p:nvPr/>
        </p:nvSpPr>
        <p:spPr>
          <a:xfrm>
            <a:off x="8304840" y="4137840"/>
            <a:ext cx="46803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Low pass filtering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73" name="CustomShape 10"/>
          <p:cNvSpPr/>
          <p:nvPr/>
        </p:nvSpPr>
        <p:spPr>
          <a:xfrm>
            <a:off x="8304840" y="3065760"/>
            <a:ext cx="46803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Raw data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414" dur="indefinite" restart="never" nodeType="tmRoot">
          <p:childTnLst>
            <p:seq>
              <p:cTn id="41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Drone Guidance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5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76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777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78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79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0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3D1CFB0-6AF4-4BE1-8052-88B668CAB481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781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2.2.2.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82" name="CustomShape 8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Multi-Scale Control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783" name="Image 9" descr=""/>
          <p:cNvPicPr/>
          <p:nvPr/>
        </p:nvPicPr>
        <p:blipFill>
          <a:blip r:embed="rId2"/>
          <a:stretch/>
        </p:blipFill>
        <p:spPr>
          <a:xfrm>
            <a:off x="1583280" y="2263680"/>
            <a:ext cx="4213440" cy="4106160"/>
          </a:xfrm>
          <a:prstGeom prst="rect">
            <a:avLst/>
          </a:prstGeom>
          <a:ln>
            <a:noFill/>
          </a:ln>
        </p:spPr>
      </p:pic>
      <p:sp>
        <p:nvSpPr>
          <p:cNvPr id="784" name="CustomShape 9"/>
          <p:cNvSpPr/>
          <p:nvPr/>
        </p:nvSpPr>
        <p:spPr>
          <a:xfrm>
            <a:off x="6395400" y="3490200"/>
            <a:ext cx="4680360" cy="122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Detection of smaller marker starts the following PID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85" name="CustomShape 10"/>
          <p:cNvSpPr/>
          <p:nvPr/>
        </p:nvSpPr>
        <p:spPr>
          <a:xfrm>
            <a:off x="6395400" y="2470320"/>
            <a:ext cx="468036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Cascade of two scaled PID depending on the height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86" name="CustomShape 11"/>
          <p:cNvSpPr/>
          <p:nvPr/>
        </p:nvSpPr>
        <p:spPr>
          <a:xfrm>
            <a:off x="6395400" y="4429080"/>
            <a:ext cx="4680360" cy="122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Can be extended to </a:t>
            </a:r>
            <a:r>
              <a:rPr b="0" i="1" lang="en-US" sz="2800" spc="-1" strike="noStrike">
                <a:solidFill>
                  <a:srgbClr val="ffffff"/>
                </a:solidFill>
                <a:latin typeface="Calibri"/>
              </a:rPr>
              <a:t>n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 scales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Calibri Light"/>
              </a:rPr>
              <a:t>Summary of the presentation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838080" y="1825560"/>
            <a:ext cx="10515240" cy="536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0070c0"/>
                </a:solidFill>
                <a:latin typeface="Arial Black"/>
              </a:rPr>
              <a:t> </a:t>
            </a:r>
            <a:r>
              <a:rPr b="1" lang="en-US" sz="2800" spc="-1" strike="noStrike">
                <a:solidFill>
                  <a:srgbClr val="808080"/>
                </a:solidFill>
                <a:latin typeface="Arial Black"/>
              </a:rPr>
              <a:t> </a:t>
            </a:r>
            <a:r>
              <a:rPr b="1" lang="en-US" sz="28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8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8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6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17" name="CustomShape 3"/>
          <p:cNvSpPr/>
          <p:nvPr/>
        </p:nvSpPr>
        <p:spPr>
          <a:xfrm>
            <a:off x="838080" y="2460600"/>
            <a:ext cx="10515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0070c0"/>
                </a:solidFill>
                <a:latin typeface="Arial Black"/>
              </a:rPr>
              <a:t> </a:t>
            </a:r>
            <a:r>
              <a:rPr b="1" lang="en-US" sz="28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8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8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838080" y="3065760"/>
            <a:ext cx="10515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8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9" name="CustomShape 5"/>
          <p:cNvSpPr/>
          <p:nvPr/>
        </p:nvSpPr>
        <p:spPr>
          <a:xfrm>
            <a:off x="838080" y="3670920"/>
            <a:ext cx="10515240" cy="127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lvl="1" marL="914400" indent="-4568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Calibri Light"/>
              <a:buAutoNum type="arabicPeriod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Absorber Gear Kinematic</a:t>
            </a:r>
            <a:endParaRPr b="0" lang="en-US" sz="2400" spc="-1" strike="noStrike">
              <a:latin typeface="Arial"/>
            </a:endParaRPr>
          </a:p>
          <a:p>
            <a:pPr lvl="1" marL="914400" indent="-4568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Calibri Light"/>
              <a:buAutoNum type="arabicPeriod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Landing Gear Design</a:t>
            </a:r>
            <a:endParaRPr b="0" lang="en-US" sz="2400" spc="-1" strike="noStrike">
              <a:latin typeface="Arial"/>
            </a:endParaRPr>
          </a:p>
          <a:p>
            <a:pPr lvl="1" marL="914400" indent="-4568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Calibri Light"/>
              <a:buAutoNum type="arabicPeriod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Shock Absorption Experiment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0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140B241-D129-42D7-AABA-23D6D67DA16A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transition spd="slow">
    <p:fade/>
  </p:transition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2.3.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Landing Simulation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8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89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790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91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92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93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F56D25F-DA10-45F9-BCAB-95C429E44D07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794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2.3.1.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95" name="CustomShape 8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Video of a Landing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97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798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99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00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1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60D64E6-25B0-463A-ADFB-99DDB38C0F58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02" name="CustomShape 6"/>
          <p:cNvSpPr/>
          <p:nvPr/>
        </p:nvSpPr>
        <p:spPr>
          <a:xfrm>
            <a:off x="1918440" y="262728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Random horizontal position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03" name="CustomShape 7"/>
          <p:cNvSpPr/>
          <p:nvPr/>
        </p:nvSpPr>
        <p:spPr>
          <a:xfrm>
            <a:off x="1403640" y="211536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Experiment hypothesis: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04" name="CustomShape 8"/>
          <p:cNvSpPr/>
          <p:nvPr/>
        </p:nvSpPr>
        <p:spPr>
          <a:xfrm>
            <a:off x="1918440" y="315036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10 m altitude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05" name="CustomShape 9"/>
          <p:cNvSpPr/>
          <p:nvPr/>
        </p:nvSpPr>
        <p:spPr>
          <a:xfrm>
            <a:off x="1918440" y="367344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0.8*0.8 m² marker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06" name="CustomShape 10"/>
          <p:cNvSpPr/>
          <p:nvPr/>
        </p:nvSpPr>
        <p:spPr>
          <a:xfrm>
            <a:off x="1918440" y="418500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2 different algorithms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07" name="CustomShape 11"/>
          <p:cNvSpPr/>
          <p:nvPr/>
        </p:nvSpPr>
        <p:spPr>
          <a:xfrm>
            <a:off x="2141280" y="4729680"/>
            <a:ext cx="620640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70c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Standard PID for ArUco and NN detection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70c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Multi-scale for Fractal marker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08" name="TextShape 1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2.3.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Landing Simulation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9" name="CustomShape 13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2.3.2.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10" name="CustomShape 14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Comparison results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416" dur="indefinite" restart="never" nodeType="tmRoot">
          <p:childTnLst>
            <p:seq>
              <p:cTn id="417" dur="indefinite" nodeType="mainSeq">
                <p:childTnLst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12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813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14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15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6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0710F46-2C38-4D45-B311-5E666B89A5EF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17" name="CustomShape 6"/>
          <p:cNvSpPr/>
          <p:nvPr/>
        </p:nvSpPr>
        <p:spPr>
          <a:xfrm>
            <a:off x="1403640" y="211536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Landing positions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18" name="CustomShape 7"/>
          <p:cNvSpPr/>
          <p:nvPr/>
        </p:nvSpPr>
        <p:spPr>
          <a:xfrm>
            <a:off x="666000" y="536976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ArUco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19" name="CustomShape 8"/>
          <p:cNvSpPr/>
          <p:nvPr/>
        </p:nvSpPr>
        <p:spPr>
          <a:xfrm>
            <a:off x="4628880" y="536580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20" name="CustomShape 9"/>
          <p:cNvSpPr/>
          <p:nvPr/>
        </p:nvSpPr>
        <p:spPr>
          <a:xfrm>
            <a:off x="8281440" y="536580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Fractal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21" name="CustomShape 10"/>
          <p:cNvSpPr/>
          <p:nvPr/>
        </p:nvSpPr>
        <p:spPr>
          <a:xfrm>
            <a:off x="666000" y="578160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Standard PID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22" name="CustomShape 11"/>
          <p:cNvSpPr/>
          <p:nvPr/>
        </p:nvSpPr>
        <p:spPr>
          <a:xfrm>
            <a:off x="4628880" y="576288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Standard PID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23" name="CustomShape 12"/>
          <p:cNvSpPr/>
          <p:nvPr/>
        </p:nvSpPr>
        <p:spPr>
          <a:xfrm>
            <a:off x="8281440" y="578160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Multi-scale PID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24" name="TextShape 13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2.3.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Landing Simulation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5" name="CustomShape 14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2.3.2.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26" name="CustomShape 15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Comparison results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827" name="Image 4" descr=""/>
          <p:cNvPicPr/>
          <p:nvPr/>
        </p:nvPicPr>
        <p:blipFill>
          <a:blip r:embed="rId2"/>
          <a:stretch/>
        </p:blipFill>
        <p:spPr>
          <a:xfrm>
            <a:off x="307440" y="2672640"/>
            <a:ext cx="3554640" cy="2665800"/>
          </a:xfrm>
          <a:prstGeom prst="rect">
            <a:avLst/>
          </a:prstGeom>
          <a:ln>
            <a:noFill/>
          </a:ln>
        </p:spPr>
      </p:pic>
      <p:pic>
        <p:nvPicPr>
          <p:cNvPr id="828" name="Image 9" descr=""/>
          <p:cNvPicPr/>
          <p:nvPr/>
        </p:nvPicPr>
        <p:blipFill>
          <a:blip r:embed="rId3"/>
          <a:stretch/>
        </p:blipFill>
        <p:spPr>
          <a:xfrm>
            <a:off x="3981240" y="2686320"/>
            <a:ext cx="3618000" cy="2665800"/>
          </a:xfrm>
          <a:prstGeom prst="rect">
            <a:avLst/>
          </a:prstGeom>
          <a:ln>
            <a:noFill/>
          </a:ln>
        </p:spPr>
      </p:pic>
      <p:pic>
        <p:nvPicPr>
          <p:cNvPr id="829" name="Image 12" descr=""/>
          <p:cNvPicPr/>
          <p:nvPr/>
        </p:nvPicPr>
        <p:blipFill>
          <a:blip r:embed="rId4"/>
          <a:stretch/>
        </p:blipFill>
        <p:spPr>
          <a:xfrm>
            <a:off x="7718760" y="2686320"/>
            <a:ext cx="3618000" cy="2665800"/>
          </a:xfrm>
          <a:prstGeom prst="rect">
            <a:avLst/>
          </a:prstGeom>
          <a:ln>
            <a:noFill/>
          </a:ln>
        </p:spPr>
      </p:pic>
      <p:sp>
        <p:nvSpPr>
          <p:cNvPr id="830" name="CustomShape 16"/>
          <p:cNvSpPr/>
          <p:nvPr/>
        </p:nvSpPr>
        <p:spPr>
          <a:xfrm>
            <a:off x="1173600" y="3009960"/>
            <a:ext cx="1924200" cy="1924200"/>
          </a:xfrm>
          <a:prstGeom prst="ellipse">
            <a:avLst/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1" name="CustomShape 17"/>
          <p:cNvSpPr/>
          <p:nvPr/>
        </p:nvSpPr>
        <p:spPr>
          <a:xfrm>
            <a:off x="4871880" y="2991600"/>
            <a:ext cx="1924200" cy="1924200"/>
          </a:xfrm>
          <a:prstGeom prst="ellipse">
            <a:avLst/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2" name="CustomShape 18"/>
          <p:cNvSpPr/>
          <p:nvPr/>
        </p:nvSpPr>
        <p:spPr>
          <a:xfrm>
            <a:off x="9027720" y="3429000"/>
            <a:ext cx="1094400" cy="1094400"/>
          </a:xfrm>
          <a:prstGeom prst="ellipse">
            <a:avLst/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  <p:timing>
    <p:tnLst>
      <p:par>
        <p:cTn id="438" dur="indefinite" restart="never" nodeType="tmRoot">
          <p:childTnLst>
            <p:seq>
              <p:cTn id="439" dur="indefinite" nodeType="mainSeq">
                <p:childTnLst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4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9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4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34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835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36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37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8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B071301-7331-4CA1-84FA-C14014216DD8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39" name="CustomShape 6"/>
          <p:cNvSpPr/>
          <p:nvPr/>
        </p:nvSpPr>
        <p:spPr>
          <a:xfrm>
            <a:off x="1403640" y="211536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Summary table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40" name="CustomShape 7"/>
          <p:cNvSpPr/>
          <p:nvPr/>
        </p:nvSpPr>
        <p:spPr>
          <a:xfrm>
            <a:off x="345600" y="354744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ArUco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41" name="CustomShape 8"/>
          <p:cNvSpPr/>
          <p:nvPr/>
        </p:nvSpPr>
        <p:spPr>
          <a:xfrm>
            <a:off x="952560" y="484596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42" name="CustomShape 9"/>
          <p:cNvSpPr/>
          <p:nvPr/>
        </p:nvSpPr>
        <p:spPr>
          <a:xfrm>
            <a:off x="411480" y="420336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Fractal</a:t>
            </a:r>
            <a:endParaRPr b="0" lang="en-US" sz="2400" spc="-1" strike="noStrike">
              <a:latin typeface="Arial"/>
            </a:endParaRPr>
          </a:p>
        </p:txBody>
      </p:sp>
      <p:graphicFrame>
        <p:nvGraphicFramePr>
          <p:cNvPr id="843" name="Table 10"/>
          <p:cNvGraphicFramePr/>
          <p:nvPr/>
        </p:nvGraphicFramePr>
        <p:xfrm>
          <a:off x="1144080" y="2799000"/>
          <a:ext cx="9828360" cy="2593440"/>
        </p:xfrm>
        <a:graphic>
          <a:graphicData uri="http://schemas.openxmlformats.org/drawingml/2006/table">
            <a:tbl>
              <a:tblPr/>
              <a:tblGrid>
                <a:gridCol w="2579400"/>
                <a:gridCol w="2345400"/>
                <a:gridCol w="2557440"/>
                <a:gridCol w="2346120"/>
              </a:tblGrid>
              <a:tr h="945000"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Algorithm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Range </a:t>
                      </a:r>
                      <a:r>
                        <a:rPr b="0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(m)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Accuracy </a:t>
                      </a:r>
                      <a:r>
                        <a:rPr b="0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(%)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Rate </a:t>
                      </a:r>
                      <a:r>
                        <a:rPr b="0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(Hz)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5497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1.4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5.3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7.1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5497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0.9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3.8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4.3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54900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1.2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3.0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22.5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44" name="TextShape 1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2.3.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Landing Simulation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45" name="CustomShape 12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2.3.2.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46" name="CustomShape 13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Comparison results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47" name="CustomShape 14"/>
          <p:cNvSpPr/>
          <p:nvPr/>
        </p:nvSpPr>
        <p:spPr>
          <a:xfrm>
            <a:off x="3744360" y="4096080"/>
            <a:ext cx="1126080" cy="627120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8" name="CustomShape 15"/>
          <p:cNvSpPr/>
          <p:nvPr/>
        </p:nvSpPr>
        <p:spPr>
          <a:xfrm>
            <a:off x="6058440" y="4723560"/>
            <a:ext cx="1126080" cy="627120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9" name="CustomShape 16"/>
          <p:cNvSpPr/>
          <p:nvPr/>
        </p:nvSpPr>
        <p:spPr>
          <a:xfrm>
            <a:off x="8610480" y="4765320"/>
            <a:ext cx="1126080" cy="627120"/>
          </a:xfrm>
          <a:prstGeom prst="rect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  <p:timing>
    <p:tnLst>
      <p:par>
        <p:cTn id="455" dur="indefinite" restart="never" nodeType="tmRoot">
          <p:childTnLst>
            <p:seq>
              <p:cTn id="456" dur="indefinite" nodeType="mainSeq">
                <p:childTnLst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1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6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1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51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852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53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54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5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5DD5253-D4D3-49D5-8275-F9BD81B40250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56" name="CustomShape 6"/>
          <p:cNvSpPr/>
          <p:nvPr/>
        </p:nvSpPr>
        <p:spPr>
          <a:xfrm>
            <a:off x="1403640" y="211536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Summary table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57" name="CustomShape 7"/>
          <p:cNvSpPr/>
          <p:nvPr/>
        </p:nvSpPr>
        <p:spPr>
          <a:xfrm>
            <a:off x="345600" y="354744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ArUco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58" name="CustomShape 8"/>
          <p:cNvSpPr/>
          <p:nvPr/>
        </p:nvSpPr>
        <p:spPr>
          <a:xfrm>
            <a:off x="952560" y="484596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Neural Network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59" name="CustomShape 9"/>
          <p:cNvSpPr/>
          <p:nvPr/>
        </p:nvSpPr>
        <p:spPr>
          <a:xfrm>
            <a:off x="411480" y="4203360"/>
            <a:ext cx="2599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Fractal</a:t>
            </a:r>
            <a:endParaRPr b="0" lang="en-US" sz="2400" spc="-1" strike="noStrike">
              <a:latin typeface="Arial"/>
            </a:endParaRPr>
          </a:p>
        </p:txBody>
      </p:sp>
      <p:graphicFrame>
        <p:nvGraphicFramePr>
          <p:cNvPr id="860" name="Table 10"/>
          <p:cNvGraphicFramePr/>
          <p:nvPr/>
        </p:nvGraphicFramePr>
        <p:xfrm>
          <a:off x="1144080" y="2799000"/>
          <a:ext cx="9828360" cy="2593440"/>
        </p:xfrm>
        <a:graphic>
          <a:graphicData uri="http://schemas.openxmlformats.org/drawingml/2006/table">
            <a:tbl>
              <a:tblPr/>
              <a:tblGrid>
                <a:gridCol w="2579400"/>
                <a:gridCol w="2345400"/>
                <a:gridCol w="2557440"/>
                <a:gridCol w="2346120"/>
              </a:tblGrid>
              <a:tr h="945000"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Algorithm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Range </a:t>
                      </a:r>
                      <a:r>
                        <a:rPr b="0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(m)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Accuracy </a:t>
                      </a:r>
                      <a:r>
                        <a:rPr b="0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(%)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Rate </a:t>
                      </a:r>
                      <a:r>
                        <a:rPr b="0" lang="en-US" sz="2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(Hz)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5497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1.4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5.3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7.1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5497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0.9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3.8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4.3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54900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1.2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3.0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anchor="ctr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22.5</a:t>
                      </a:r>
                      <a:endParaRPr b="0" lang="en-US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61" name="TextShape 1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2.3.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Landing Simulation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2" name="CustomShape 12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2.3.2.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63" name="CustomShape 13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Comparison results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64" name="CustomShape 14"/>
          <p:cNvSpPr/>
          <p:nvPr/>
        </p:nvSpPr>
        <p:spPr>
          <a:xfrm>
            <a:off x="952560" y="3943080"/>
            <a:ext cx="2493720" cy="921600"/>
          </a:xfrm>
          <a:prstGeom prst="ellipse">
            <a:avLst/>
          </a:prstGeom>
          <a:noFill/>
          <a:ln w="7632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Absorber Gear Kinematic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6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67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868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69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70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1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3F935CF-7284-4F2B-B938-C29A2FC6A3F8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72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3.1.1.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73" name="CustomShape 8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Existing Systems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874" name="Image 8" descr=""/>
          <p:cNvPicPr/>
          <p:nvPr/>
        </p:nvPicPr>
        <p:blipFill>
          <a:blip r:embed="rId2"/>
          <a:stretch/>
        </p:blipFill>
        <p:spPr>
          <a:xfrm>
            <a:off x="495000" y="2942280"/>
            <a:ext cx="2929680" cy="2162520"/>
          </a:xfrm>
          <a:prstGeom prst="rect">
            <a:avLst/>
          </a:prstGeom>
          <a:ln>
            <a:noFill/>
          </a:ln>
        </p:spPr>
      </p:pic>
      <p:pic>
        <p:nvPicPr>
          <p:cNvPr id="875" name="Image 10" descr=""/>
          <p:cNvPicPr/>
          <p:nvPr/>
        </p:nvPicPr>
        <p:blipFill>
          <a:blip r:embed="rId3"/>
          <a:stretch/>
        </p:blipFill>
        <p:spPr>
          <a:xfrm>
            <a:off x="4120200" y="2942280"/>
            <a:ext cx="3052440" cy="2124720"/>
          </a:xfrm>
          <a:prstGeom prst="rect">
            <a:avLst/>
          </a:prstGeom>
          <a:ln>
            <a:noFill/>
          </a:ln>
        </p:spPr>
      </p:pic>
      <p:pic>
        <p:nvPicPr>
          <p:cNvPr id="876" name="Image 12" descr=""/>
          <p:cNvPicPr/>
          <p:nvPr/>
        </p:nvPicPr>
        <p:blipFill>
          <a:blip r:embed="rId4"/>
          <a:stretch/>
        </p:blipFill>
        <p:spPr>
          <a:xfrm>
            <a:off x="7948440" y="2942280"/>
            <a:ext cx="2929680" cy="2163240"/>
          </a:xfrm>
          <a:prstGeom prst="rect">
            <a:avLst/>
          </a:prstGeom>
          <a:ln>
            <a:noFill/>
          </a:ln>
        </p:spPr>
      </p:pic>
      <p:sp>
        <p:nvSpPr>
          <p:cNvPr id="877" name="CustomShape 9"/>
          <p:cNvSpPr/>
          <p:nvPr/>
        </p:nvSpPr>
        <p:spPr>
          <a:xfrm>
            <a:off x="588600" y="5193720"/>
            <a:ext cx="27428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Apollo lunar lander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78" name="CustomShape 10"/>
          <p:cNvSpPr/>
          <p:nvPr/>
        </p:nvSpPr>
        <p:spPr>
          <a:xfrm>
            <a:off x="4274640" y="5409000"/>
            <a:ext cx="274284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Space X rocket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79" name="CustomShape 11"/>
          <p:cNvSpPr/>
          <p:nvPr/>
        </p:nvSpPr>
        <p:spPr>
          <a:xfrm>
            <a:off x="8042040" y="5193720"/>
            <a:ext cx="27428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Blue Origin rocket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81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882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83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84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5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338754A-659C-4D32-B3FF-F142B347F5F2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886" name="Image 9" descr=""/>
          <p:cNvPicPr/>
          <p:nvPr/>
        </p:nvPicPr>
        <p:blipFill>
          <a:blip r:embed="rId2"/>
          <a:stretch/>
        </p:blipFill>
        <p:spPr>
          <a:xfrm>
            <a:off x="3444120" y="2126160"/>
            <a:ext cx="4748760" cy="40611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87" name="TextShape 6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Absorber Gear Kinematic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8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3.1.1.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89" name="CustomShape 8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Existing Systems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890" name="Image 19" descr=""/>
          <p:cNvPicPr/>
          <p:nvPr/>
        </p:nvPicPr>
        <p:blipFill>
          <a:blip r:embed="rId3"/>
          <a:stretch/>
        </p:blipFill>
        <p:spPr>
          <a:xfrm>
            <a:off x="3237120" y="2042640"/>
            <a:ext cx="5028480" cy="41576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91" name="CustomShape 9"/>
          <p:cNvSpPr/>
          <p:nvPr/>
        </p:nvSpPr>
        <p:spPr>
          <a:xfrm>
            <a:off x="6764040" y="5298120"/>
            <a:ext cx="711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0000"/>
            </a:solidFill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2" name="CustomShape 10"/>
          <p:cNvSpPr/>
          <p:nvPr/>
        </p:nvSpPr>
        <p:spPr>
          <a:xfrm>
            <a:off x="8610480" y="2717640"/>
            <a:ext cx="3263760" cy="222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Displacement of the touching ground part that can cause damages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472" dur="indefinite" restart="never" nodeType="tmRoot">
          <p:childTnLst>
            <p:seq>
              <p:cTn id="473" dur="indefinite" nodeType="mainSeq">
                <p:childTnLst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8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3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8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3.1.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Absorber Gear Kinematic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94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95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896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97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98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9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A03045F-A334-4D24-B08F-9953FD2222B4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00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3.1.2.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01" name="CustomShape 8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Proposed Kinematic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902" name="Image 8" descr=""/>
          <p:cNvPicPr/>
          <p:nvPr/>
        </p:nvPicPr>
        <p:blipFill>
          <a:blip r:embed="rId2"/>
          <a:stretch/>
        </p:blipFill>
        <p:spPr>
          <a:xfrm>
            <a:off x="3414240" y="2110680"/>
            <a:ext cx="5031360" cy="43815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03" name="Image 11" descr=""/>
          <p:cNvPicPr/>
          <p:nvPr/>
        </p:nvPicPr>
        <p:blipFill>
          <a:blip r:embed="rId3"/>
          <a:stretch/>
        </p:blipFill>
        <p:spPr>
          <a:xfrm>
            <a:off x="3373920" y="2110680"/>
            <a:ext cx="5185440" cy="44143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04" name="CustomShape 9"/>
          <p:cNvSpPr/>
          <p:nvPr/>
        </p:nvSpPr>
        <p:spPr>
          <a:xfrm>
            <a:off x="8778240" y="2717640"/>
            <a:ext cx="3096000" cy="307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Relative movement of the mechanism where the touching ground part does not silde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489" dur="indefinite" restart="never" nodeType="tmRoot">
          <p:childTnLst>
            <p:seq>
              <p:cTn id="490" dur="indefinite" nodeType="mainSeq">
                <p:childTnLst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5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0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Landing Gear Design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06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07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08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09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10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1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907A558-8CE9-4E4C-A090-8D613F77BA53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12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13" name="CustomShape 8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Rigid Landing Gear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914" name="Image 10" descr=""/>
          <p:cNvPicPr/>
          <p:nvPr/>
        </p:nvPicPr>
        <p:blipFill>
          <a:blip r:embed="rId2"/>
          <a:stretch/>
        </p:blipFill>
        <p:spPr>
          <a:xfrm>
            <a:off x="3017160" y="2257200"/>
            <a:ext cx="7435440" cy="4098600"/>
          </a:xfrm>
          <a:prstGeom prst="rect">
            <a:avLst/>
          </a:prstGeom>
          <a:ln>
            <a:noFill/>
          </a:ln>
        </p:spPr>
      </p:pic>
      <p:pic>
        <p:nvPicPr>
          <p:cNvPr id="915" name="Image 17" descr=""/>
          <p:cNvPicPr/>
          <p:nvPr/>
        </p:nvPicPr>
        <p:blipFill>
          <a:blip r:embed="rId3"/>
          <a:stretch/>
        </p:blipFill>
        <p:spPr>
          <a:xfrm>
            <a:off x="619920" y="2257200"/>
            <a:ext cx="2196360" cy="4270680"/>
          </a:xfrm>
          <a:prstGeom prst="rect">
            <a:avLst/>
          </a:prstGeom>
          <a:ln>
            <a:noFill/>
          </a:ln>
        </p:spPr>
      </p:pic>
      <p:sp>
        <p:nvSpPr>
          <p:cNvPr id="916" name="CustomShape 9"/>
          <p:cNvSpPr/>
          <p:nvPr/>
        </p:nvSpPr>
        <p:spPr>
          <a:xfrm>
            <a:off x="8610480" y="1411200"/>
            <a:ext cx="3096000" cy="179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CAD assembly of the rigid landing gear mechanism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01" dur="indefinite" restart="never" nodeType="tmRoot">
          <p:childTnLst>
            <p:seq>
              <p:cTn id="502" dur="indefinite" nodeType="mainSeq">
                <p:childTnLst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7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Image 8" descr=""/>
          <p:cNvPicPr/>
          <p:nvPr/>
        </p:nvPicPr>
        <p:blipFill>
          <a:blip r:embed="rId1"/>
          <a:stretch/>
        </p:blipFill>
        <p:spPr>
          <a:xfrm>
            <a:off x="3524400" y="2431440"/>
            <a:ext cx="6509160" cy="3559320"/>
          </a:xfrm>
          <a:prstGeom prst="rect">
            <a:avLst/>
          </a:prstGeom>
          <a:ln>
            <a:noFill/>
          </a:ln>
        </p:spPr>
      </p:pic>
      <p:sp>
        <p:nvSpPr>
          <p:cNvPr id="918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19" name="Image 3" descr=""/>
          <p:cNvPicPr/>
          <p:nvPr/>
        </p:nvPicPr>
        <p:blipFill>
          <a:blip r:embed="rId2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20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21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22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3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C283462-4ACF-4AC4-8E8D-0F88EAEA95ED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24" name="TextShape 6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Landing Gear Design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5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3.2.1.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26" name="CustomShape 8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Rigid Landing Gear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27" name="CustomShape 9"/>
          <p:cNvSpPr/>
          <p:nvPr/>
        </p:nvSpPr>
        <p:spPr>
          <a:xfrm>
            <a:off x="908280" y="3953880"/>
            <a:ext cx="3096000" cy="264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Real assembly of the rigid landing gear mechanism after 3D printing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08" dur="indefinite" restart="never" nodeType="tmRoot">
          <p:childTnLst>
            <p:seq>
              <p:cTn id="509" dur="indefinite" nodeType="mainSeq">
                <p:childTnLst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4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Calibri Light"/>
              </a:rPr>
              <a:t>Introduction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2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23" name="Image 11" descr=""/>
          <p:cNvPicPr/>
          <p:nvPr/>
        </p:nvPicPr>
        <p:blipFill>
          <a:blip r:embed="rId2"/>
          <a:stretch/>
        </p:blipFill>
        <p:spPr>
          <a:xfrm>
            <a:off x="5607000" y="2103120"/>
            <a:ext cx="5968800" cy="2984400"/>
          </a:xfrm>
          <a:prstGeom prst="rect">
            <a:avLst/>
          </a:prstGeom>
          <a:ln>
            <a:noFill/>
          </a:ln>
        </p:spPr>
      </p:pic>
      <p:sp>
        <p:nvSpPr>
          <p:cNvPr id="124" name="CustomShape 2"/>
          <p:cNvSpPr/>
          <p:nvPr/>
        </p:nvSpPr>
        <p:spPr>
          <a:xfrm>
            <a:off x="1194840" y="3140640"/>
            <a:ext cx="3916440" cy="203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Space industry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Reduce cost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Improve reliability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722520" y="2331000"/>
            <a:ext cx="477756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Why use reusable rockets 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26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EF91719-A17D-403A-A67C-983DEAA063BA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27" name="TextShape 5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CustomShape 6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9" name="CustomShape 7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0" name="Line 8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Landing Gear Design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9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30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31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32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33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4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9019B94-5A67-40F2-B9FB-28AF087869DE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35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3.2.2.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36" name="CustomShape 8"/>
          <p:cNvSpPr/>
          <p:nvPr/>
        </p:nvSpPr>
        <p:spPr>
          <a:xfrm>
            <a:off x="2141280" y="1411200"/>
            <a:ext cx="440388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Compliant Landing Gear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37" name="CustomShape 9"/>
          <p:cNvSpPr/>
          <p:nvPr/>
        </p:nvSpPr>
        <p:spPr>
          <a:xfrm>
            <a:off x="838080" y="216972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Frictional effect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938" name="Image 9" descr=""/>
          <p:cNvPicPr/>
          <p:nvPr/>
        </p:nvPicPr>
        <p:blipFill>
          <a:blip r:embed="rId2"/>
          <a:stretch/>
        </p:blipFill>
        <p:spPr>
          <a:xfrm>
            <a:off x="1487880" y="3080880"/>
            <a:ext cx="3912480" cy="2293560"/>
          </a:xfrm>
          <a:prstGeom prst="rect">
            <a:avLst/>
          </a:prstGeom>
          <a:ln>
            <a:noFill/>
          </a:ln>
        </p:spPr>
      </p:pic>
      <p:pic>
        <p:nvPicPr>
          <p:cNvPr id="939" name="Image 12" descr=""/>
          <p:cNvPicPr/>
          <p:nvPr/>
        </p:nvPicPr>
        <p:blipFill>
          <a:blip r:embed="rId3"/>
          <a:stretch/>
        </p:blipFill>
        <p:spPr>
          <a:xfrm>
            <a:off x="6437880" y="3080880"/>
            <a:ext cx="3969720" cy="2288520"/>
          </a:xfrm>
          <a:prstGeom prst="rect">
            <a:avLst/>
          </a:prstGeom>
          <a:ln>
            <a:noFill/>
          </a:ln>
        </p:spPr>
      </p:pic>
      <p:sp>
        <p:nvSpPr>
          <p:cNvPr id="940" name="CustomShape 10"/>
          <p:cNvSpPr/>
          <p:nvPr/>
        </p:nvSpPr>
        <p:spPr>
          <a:xfrm>
            <a:off x="2045880" y="5446800"/>
            <a:ext cx="2796120" cy="136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Sliding frictional part test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941" name="CustomShape 11"/>
          <p:cNvSpPr/>
          <p:nvPr/>
        </p:nvSpPr>
        <p:spPr>
          <a:xfrm>
            <a:off x="7024680" y="5402160"/>
            <a:ext cx="2796120" cy="136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Improved sliding frictional part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43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44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45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46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7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9351131-04A6-4E0B-AF7A-29FBCB56B776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48" name="CustomShape 6"/>
          <p:cNvSpPr/>
          <p:nvPr/>
        </p:nvSpPr>
        <p:spPr>
          <a:xfrm>
            <a:off x="838080" y="216972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Frictional effect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949" name="Image 16" descr=""/>
          <p:cNvPicPr/>
          <p:nvPr/>
        </p:nvPicPr>
        <p:blipFill>
          <a:blip r:embed="rId2"/>
          <a:stretch/>
        </p:blipFill>
        <p:spPr>
          <a:xfrm>
            <a:off x="6226560" y="2693160"/>
            <a:ext cx="4895640" cy="31881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50" name="Image 18" descr=""/>
          <p:cNvPicPr/>
          <p:nvPr/>
        </p:nvPicPr>
        <p:blipFill>
          <a:blip r:embed="rId3"/>
          <a:stretch/>
        </p:blipFill>
        <p:spPr>
          <a:xfrm>
            <a:off x="817560" y="2737080"/>
            <a:ext cx="4828320" cy="31442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51" name="TextShape 7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Landing Gear Design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52" name="CustomShape 8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3.2.2.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53" name="CustomShape 9"/>
          <p:cNvSpPr/>
          <p:nvPr/>
        </p:nvSpPr>
        <p:spPr>
          <a:xfrm>
            <a:off x="2141280" y="1411200"/>
            <a:ext cx="440388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Compliant Landing Gear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954" name="Image 21" descr=""/>
          <p:cNvPicPr/>
          <p:nvPr/>
        </p:nvPicPr>
        <p:blipFill>
          <a:blip r:embed="rId4"/>
          <a:stretch/>
        </p:blipFill>
        <p:spPr>
          <a:xfrm>
            <a:off x="6251760" y="2666520"/>
            <a:ext cx="4936680" cy="3214800"/>
          </a:xfrm>
          <a:prstGeom prst="rect">
            <a:avLst/>
          </a:prstGeom>
          <a:ln>
            <a:noFill/>
          </a:ln>
        </p:spPr>
      </p:pic>
      <p:pic>
        <p:nvPicPr>
          <p:cNvPr id="955" name="Image 22" descr=""/>
          <p:cNvPicPr/>
          <p:nvPr/>
        </p:nvPicPr>
        <p:blipFill>
          <a:blip r:embed="rId5"/>
          <a:stretch/>
        </p:blipFill>
        <p:spPr>
          <a:xfrm>
            <a:off x="817560" y="2693160"/>
            <a:ext cx="4895640" cy="31881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515" dur="indefinite" restart="never" nodeType="tmRoot">
          <p:childTnLst>
            <p:seq>
              <p:cTn id="516" dur="indefinite" nodeType="mainSeq">
                <p:childTnLst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1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4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57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58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59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60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1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4BE577D-92B9-4BC4-9031-F3A22C43BA07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62" name="CustomShape 6"/>
          <p:cNvSpPr/>
          <p:nvPr/>
        </p:nvSpPr>
        <p:spPr>
          <a:xfrm>
            <a:off x="838080" y="216972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Compliant design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963" name="Image 8" descr=""/>
          <p:cNvPicPr/>
          <p:nvPr/>
        </p:nvPicPr>
        <p:blipFill>
          <a:blip r:embed="rId2"/>
          <a:stretch/>
        </p:blipFill>
        <p:spPr>
          <a:xfrm>
            <a:off x="3817800" y="2737080"/>
            <a:ext cx="4525200" cy="3534120"/>
          </a:xfrm>
          <a:prstGeom prst="rect">
            <a:avLst/>
          </a:prstGeom>
          <a:ln>
            <a:noFill/>
          </a:ln>
        </p:spPr>
      </p:pic>
      <p:sp>
        <p:nvSpPr>
          <p:cNvPr id="964" name="TextShape 7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3.2.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Landing Gear Design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65" name="CustomShape 8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3.2.2.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66" name="CustomShape 9"/>
          <p:cNvSpPr/>
          <p:nvPr/>
        </p:nvSpPr>
        <p:spPr>
          <a:xfrm>
            <a:off x="2141280" y="1411200"/>
            <a:ext cx="440388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Compliant Landing Gear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967" name="Image 19" descr=""/>
          <p:cNvPicPr/>
          <p:nvPr/>
        </p:nvPicPr>
        <p:blipFill>
          <a:blip r:embed="rId3"/>
          <a:stretch/>
        </p:blipFill>
        <p:spPr>
          <a:xfrm>
            <a:off x="3817800" y="2784960"/>
            <a:ext cx="4525200" cy="3592440"/>
          </a:xfrm>
          <a:prstGeom prst="rect">
            <a:avLst/>
          </a:prstGeom>
          <a:ln>
            <a:noFill/>
          </a:ln>
        </p:spPr>
      </p:pic>
      <p:pic>
        <p:nvPicPr>
          <p:cNvPr id="968" name="Image 20" descr=""/>
          <p:cNvPicPr/>
          <p:nvPr/>
        </p:nvPicPr>
        <p:blipFill>
          <a:blip r:embed="rId4"/>
          <a:stretch/>
        </p:blipFill>
        <p:spPr>
          <a:xfrm>
            <a:off x="3555720" y="2743920"/>
            <a:ext cx="5054400" cy="365580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525" dur="indefinite" restart="never" nodeType="tmRoot">
          <p:childTnLst>
            <p:seq>
              <p:cTn id="526" dur="indefinite" nodeType="mainSeq">
                <p:childTnLst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1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6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3.3. 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Shock Absorption Experiment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70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71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72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73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74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5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7E4F431-DF6F-4E83-B686-1B6B9051C97B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76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3.3.1.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77" name="CustomShape 8"/>
          <p:cNvSpPr/>
          <p:nvPr/>
        </p:nvSpPr>
        <p:spPr>
          <a:xfrm>
            <a:off x="2141280" y="1411200"/>
            <a:ext cx="440388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Experiment Procedure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78" name="CustomShape 9"/>
          <p:cNvSpPr/>
          <p:nvPr/>
        </p:nvSpPr>
        <p:spPr>
          <a:xfrm>
            <a:off x="1432080" y="273564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Little commercial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979" name="CustomShape 10"/>
          <p:cNvSpPr/>
          <p:nvPr/>
        </p:nvSpPr>
        <p:spPr>
          <a:xfrm>
            <a:off x="917640" y="222372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Landing gears compared: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980" name="CustomShape 11"/>
          <p:cNvSpPr/>
          <p:nvPr/>
        </p:nvSpPr>
        <p:spPr>
          <a:xfrm>
            <a:off x="1432080" y="325872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Big commercial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981" name="CustomShape 12"/>
          <p:cNvSpPr/>
          <p:nvPr/>
        </p:nvSpPr>
        <p:spPr>
          <a:xfrm>
            <a:off x="1432080" y="379512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Rigid landing gear with different coefficients k and c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982" name="CustomShape 13"/>
          <p:cNvSpPr/>
          <p:nvPr/>
        </p:nvSpPr>
        <p:spPr>
          <a:xfrm>
            <a:off x="1432080" y="432864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Compliant landing gear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37" dur="indefinite" restart="never" nodeType="tmRoot">
          <p:childTnLst>
            <p:seq>
              <p:cTn id="538" dur="indefinite" nodeType="mainSeq">
                <p:childTnLst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84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85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86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87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8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F05DCBA-15F4-48D9-9D13-CC74F0B7CA75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989" name="Image 8" descr=""/>
          <p:cNvPicPr/>
          <p:nvPr/>
        </p:nvPicPr>
        <p:blipFill>
          <a:blip r:embed="rId2"/>
          <a:srcRect l="1524" t="4129" r="2287" b="3978"/>
          <a:stretch/>
        </p:blipFill>
        <p:spPr>
          <a:xfrm>
            <a:off x="2383920" y="2866680"/>
            <a:ext cx="7008840" cy="3484800"/>
          </a:xfrm>
          <a:prstGeom prst="rect">
            <a:avLst/>
          </a:prstGeom>
          <a:ln>
            <a:noFill/>
          </a:ln>
        </p:spPr>
      </p:pic>
      <p:sp>
        <p:nvSpPr>
          <p:cNvPr id="990" name="CustomShape 6"/>
          <p:cNvSpPr/>
          <p:nvPr/>
        </p:nvSpPr>
        <p:spPr>
          <a:xfrm>
            <a:off x="838080" y="216972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Experimental benchmark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991" name="TextShape 7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3.3. 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Shock Absorption Experiment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92" name="CustomShape 8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3.3.1.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93" name="CustomShape 9"/>
          <p:cNvSpPr/>
          <p:nvPr/>
        </p:nvSpPr>
        <p:spPr>
          <a:xfrm>
            <a:off x="2141280" y="1411200"/>
            <a:ext cx="440388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Experiment Procedure</a:t>
            </a:r>
            <a:endParaRPr b="0" lang="en-US" sz="32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55" dur="indefinite" restart="never" nodeType="tmRoot">
          <p:childTnLst>
            <p:seq>
              <p:cTn id="5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95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96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97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98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9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7C7C27F-25FD-4ED9-8E22-8E9012C376A4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00" name="TextShape 6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3.3. 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Shock Absorption Experiment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01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3.3.1.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02" name="CustomShape 8"/>
          <p:cNvSpPr/>
          <p:nvPr/>
        </p:nvSpPr>
        <p:spPr>
          <a:xfrm>
            <a:off x="2141280" y="1411200"/>
            <a:ext cx="440388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Experiment Procedure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03" name="CustomShape 9"/>
          <p:cNvSpPr/>
          <p:nvPr/>
        </p:nvSpPr>
        <p:spPr>
          <a:xfrm>
            <a:off x="838080" y="2169720"/>
            <a:ext cx="5392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Video with rigid landing gear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57" dur="indefinite" restart="never" nodeType="tmRoot">
          <p:childTnLst>
            <p:seq>
              <p:cTn id="5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TextShape 1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05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006" name="CustomShape 2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07" name="CustomShape 3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08" name="Line 4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9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77049B9-25F2-4EF9-971A-B3B05C45AB76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10" name="TextShape 6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3.3. 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Shock Absorption Experiment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11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3.3.1.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12" name="CustomShape 8"/>
          <p:cNvSpPr/>
          <p:nvPr/>
        </p:nvSpPr>
        <p:spPr>
          <a:xfrm>
            <a:off x="2141280" y="1411200"/>
            <a:ext cx="440388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Experiment Procedure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13" name="CustomShape 9"/>
          <p:cNvSpPr/>
          <p:nvPr/>
        </p:nvSpPr>
        <p:spPr>
          <a:xfrm>
            <a:off x="838080" y="2169720"/>
            <a:ext cx="539244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Video with compliant landing gear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59" dur="indefinite" restart="never" nodeType="tmRoot">
          <p:childTnLst>
            <p:seq>
              <p:cTn id="5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70c0"/>
                </a:solidFill>
                <a:latin typeface="Calibri Light"/>
              </a:rPr>
              <a:t>3.3.   </a:t>
            </a: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Shock Absorption Experiment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15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16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017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18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70c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0070c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19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0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7950DF9-90E3-423E-9732-E409C3137459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21" name="CustomShape 7"/>
          <p:cNvSpPr/>
          <p:nvPr/>
        </p:nvSpPr>
        <p:spPr>
          <a:xfrm>
            <a:off x="105912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70c0"/>
                </a:solidFill>
                <a:latin typeface="Calibri"/>
              </a:rPr>
              <a:t>3.3.2.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22" name="CustomShape 8"/>
          <p:cNvSpPr/>
          <p:nvPr/>
        </p:nvSpPr>
        <p:spPr>
          <a:xfrm>
            <a:off x="21412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Experiment Results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23" name="CustomShape 9"/>
          <p:cNvSpPr/>
          <p:nvPr/>
        </p:nvSpPr>
        <p:spPr>
          <a:xfrm>
            <a:off x="1432080" y="273564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Commercial landing legs broke under a meter drop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24" name="CustomShape 10"/>
          <p:cNvSpPr/>
          <p:nvPr/>
        </p:nvSpPr>
        <p:spPr>
          <a:xfrm>
            <a:off x="1432080" y="3258720"/>
            <a:ext cx="9148680" cy="10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Compliant landing gear had a better absorption effect for a given velocity drop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25" name="CustomShape 11"/>
          <p:cNvSpPr/>
          <p:nvPr/>
        </p:nvSpPr>
        <p:spPr>
          <a:xfrm>
            <a:off x="1432080" y="4280400"/>
            <a:ext cx="9327600" cy="89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Rigid landing gears with high “c” coefficient finished with higher kinetic energy absorption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61" dur="indefinite" restart="never" nodeType="tmRoot">
          <p:childTnLst>
            <p:seq>
              <p:cTn id="562" dur="indefinite" nodeType="mainSeq">
                <p:childTnLst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Conclusion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27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28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029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30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31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2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25451AB-7E92-472B-B3A6-5342EECA5B94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33" name="CustomShape 7"/>
          <p:cNvSpPr/>
          <p:nvPr/>
        </p:nvSpPr>
        <p:spPr>
          <a:xfrm>
            <a:off x="1783080" y="139284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Summary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34" name="CustomShape 8"/>
          <p:cNvSpPr/>
          <p:nvPr/>
        </p:nvSpPr>
        <p:spPr>
          <a:xfrm>
            <a:off x="1415520" y="204732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Drone Perception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35" name="CustomShape 9"/>
          <p:cNvSpPr/>
          <p:nvPr/>
        </p:nvSpPr>
        <p:spPr>
          <a:xfrm>
            <a:off x="1415520" y="2580480"/>
            <a:ext cx="914868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Guidance and Control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36" name="CustomShape 10"/>
          <p:cNvSpPr/>
          <p:nvPr/>
        </p:nvSpPr>
        <p:spPr>
          <a:xfrm>
            <a:off x="1415520" y="3114000"/>
            <a:ext cx="93276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Mechanical Landing Gears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75" dur="indefinite" restart="never" nodeType="tmRoot">
          <p:childTnLst>
            <p:seq>
              <p:cTn id="5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Conclusion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38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39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040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41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42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3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14D0F95-5C0A-43C3-BF0B-821670308A1C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44" name="CustomShape 7"/>
          <p:cNvSpPr/>
          <p:nvPr/>
        </p:nvSpPr>
        <p:spPr>
          <a:xfrm>
            <a:off x="1783080" y="139284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Summary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45" name="CustomShape 8"/>
          <p:cNvSpPr/>
          <p:nvPr/>
        </p:nvSpPr>
        <p:spPr>
          <a:xfrm>
            <a:off x="1415520" y="204732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Drone Perception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46" name="CustomShape 9"/>
          <p:cNvSpPr/>
          <p:nvPr/>
        </p:nvSpPr>
        <p:spPr>
          <a:xfrm>
            <a:off x="1415520" y="3673440"/>
            <a:ext cx="914868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Guidance and Control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47" name="CustomShape 10"/>
          <p:cNvSpPr/>
          <p:nvPr/>
        </p:nvSpPr>
        <p:spPr>
          <a:xfrm>
            <a:off x="1415520" y="4196520"/>
            <a:ext cx="93276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Mechanical Landing Gears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48" name="CustomShape 11"/>
          <p:cNvSpPr/>
          <p:nvPr/>
        </p:nvSpPr>
        <p:spPr>
          <a:xfrm>
            <a:off x="1645920" y="2493360"/>
            <a:ext cx="94964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A photorealistic dataset generator has been made, and a trained Convolutional Neural Network has reached a wider landing pad localization than standard marker localization</a:t>
            </a:r>
            <a:endParaRPr b="0" lang="en-US" sz="24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77" dur="indefinite" restart="never" nodeType="tmRoot">
          <p:childTnLst>
            <p:seq>
              <p:cTn id="5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Calibri Light"/>
              </a:rPr>
              <a:t>Introduction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32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33" name="Image 1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460160" y="1306800"/>
            <a:ext cx="2357280" cy="5150520"/>
          </a:xfrm>
          <a:prstGeom prst="rect">
            <a:avLst/>
          </a:prstGeom>
          <a:ln>
            <a:noFill/>
          </a:ln>
        </p:spPr>
      </p:pic>
      <p:sp>
        <p:nvSpPr>
          <p:cNvPr id="134" name="CustomShape 2"/>
          <p:cNvSpPr/>
          <p:nvPr/>
        </p:nvSpPr>
        <p:spPr>
          <a:xfrm>
            <a:off x="5166360" y="177408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The 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e-rocket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5517000" y="2680560"/>
            <a:ext cx="5729760" cy="318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Electric thrust vectored rocket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Easily reusable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No explosion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Drone component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36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2BE88D38-40DF-4437-A0A8-21491B6FE784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37" name="TextShape 5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8" name="CustomShape 6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9" name="CustomShape 7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0" name="Line 8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Conclusion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50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51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052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53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54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5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9A11FCF-3D8F-455A-87F7-AAEFC14D021A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56" name="CustomShape 7"/>
          <p:cNvSpPr/>
          <p:nvPr/>
        </p:nvSpPr>
        <p:spPr>
          <a:xfrm>
            <a:off x="1783080" y="139284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Summary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57" name="CustomShape 8"/>
          <p:cNvSpPr/>
          <p:nvPr/>
        </p:nvSpPr>
        <p:spPr>
          <a:xfrm>
            <a:off x="1415520" y="204732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Drone Perception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58" name="CustomShape 9"/>
          <p:cNvSpPr/>
          <p:nvPr/>
        </p:nvSpPr>
        <p:spPr>
          <a:xfrm>
            <a:off x="1415520" y="2577960"/>
            <a:ext cx="914868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Guidance and Control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59" name="CustomShape 10"/>
          <p:cNvSpPr/>
          <p:nvPr/>
        </p:nvSpPr>
        <p:spPr>
          <a:xfrm>
            <a:off x="1415520" y="4256640"/>
            <a:ext cx="93276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Mechanical Landing Gears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60" name="CustomShape 11"/>
          <p:cNvSpPr/>
          <p:nvPr/>
        </p:nvSpPr>
        <p:spPr>
          <a:xfrm>
            <a:off x="1645920" y="3085200"/>
            <a:ext cx="949644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A companion computer implementation has been proposed. It provides an optimal localization estimation for fast landing. The NN has a fast estimation rate, while the multiscale PID allows a more accurate landing</a:t>
            </a:r>
            <a:endParaRPr b="0" lang="en-US" sz="24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79" dur="indefinite" restart="never" nodeType="tmRoot">
          <p:childTnLst>
            <p:seq>
              <p:cTn id="5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Conclusion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62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63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064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65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66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7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817CAF1-26CB-4729-A8E7-ED6E3811A6B4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68" name="CustomShape 7"/>
          <p:cNvSpPr/>
          <p:nvPr/>
        </p:nvSpPr>
        <p:spPr>
          <a:xfrm>
            <a:off x="1783080" y="139284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Summary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69" name="CustomShape 8"/>
          <p:cNvSpPr/>
          <p:nvPr/>
        </p:nvSpPr>
        <p:spPr>
          <a:xfrm>
            <a:off x="1415520" y="204732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Drone Perception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70" name="CustomShape 9"/>
          <p:cNvSpPr/>
          <p:nvPr/>
        </p:nvSpPr>
        <p:spPr>
          <a:xfrm>
            <a:off x="1415520" y="2577960"/>
            <a:ext cx="914868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Guidance and Control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71" name="CustomShape 10"/>
          <p:cNvSpPr/>
          <p:nvPr/>
        </p:nvSpPr>
        <p:spPr>
          <a:xfrm>
            <a:off x="1415520" y="3108960"/>
            <a:ext cx="93276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Mechanical Landing Gears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72" name="CustomShape 11"/>
          <p:cNvSpPr/>
          <p:nvPr/>
        </p:nvSpPr>
        <p:spPr>
          <a:xfrm>
            <a:off x="1645920" y="3639960"/>
            <a:ext cx="949644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The landing velocity has been increased with a proposed landing gear. The kinematic allows a vertical movement, and the energy dissipation is better. A light weight was possible thanks to the use of a compliant mechanism</a:t>
            </a:r>
            <a:endParaRPr b="0" lang="en-US" sz="24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81" dur="indefinite" restart="never" nodeType="tmRoot">
          <p:childTnLst>
            <p:seq>
              <p:cTn id="5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Conclusion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74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75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076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77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78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9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A2135059-AD42-402C-BA3E-7D54E8439F8C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80" name="CustomShape 7"/>
          <p:cNvSpPr/>
          <p:nvPr/>
        </p:nvSpPr>
        <p:spPr>
          <a:xfrm>
            <a:off x="1783080" y="141120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Future Works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81" name="CustomShape 8"/>
          <p:cNvSpPr/>
          <p:nvPr/>
        </p:nvSpPr>
        <p:spPr>
          <a:xfrm>
            <a:off x="1531800" y="2203560"/>
            <a:ext cx="79524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E-rocket implementation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82" name="CustomShape 9"/>
          <p:cNvSpPr/>
          <p:nvPr/>
        </p:nvSpPr>
        <p:spPr>
          <a:xfrm>
            <a:off x="1531800" y="2726640"/>
            <a:ext cx="914868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Unreal Engine dataset generator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83" name="CustomShape 10"/>
          <p:cNvSpPr/>
          <p:nvPr/>
        </p:nvSpPr>
        <p:spPr>
          <a:xfrm>
            <a:off x="1531800" y="3263040"/>
            <a:ext cx="93276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Real-world experimentations</a:t>
            </a:r>
            <a:endParaRPr b="0" lang="en-US" sz="2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83" dur="indefinite" restart="never" nodeType="tmRoot">
          <p:childTnLst>
            <p:seq>
              <p:cTn id="584" dur="indefinite" nodeType="mainSeq">
                <p:childTnLst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Bibliography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85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86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087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88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89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0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6924893-F50C-46DA-85B0-DE93256D3A97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91" name="CustomShape 7"/>
          <p:cNvSpPr/>
          <p:nvPr/>
        </p:nvSpPr>
        <p:spPr>
          <a:xfrm>
            <a:off x="495360" y="1462680"/>
            <a:ext cx="11022480" cy="69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A. Borowczyk, A. Nguyen, D. Nguyen, et al. Autonomous Landing of a Multirotor Micro Air Vehicle on a High Velocity Ground Vehicle[J]. IFAC-PapersOnLine, 2016:2373-2380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092" name="CustomShape 8"/>
          <p:cNvSpPr/>
          <p:nvPr/>
        </p:nvSpPr>
        <p:spPr>
          <a:xfrm>
            <a:off x="495360" y="2214720"/>
            <a:ext cx="11022480" cy="104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S. Recker, C. Gribble, M. Butkiewicz. Autonomous Precision Landing for the Joint Tactical Aerial Resupply Vehicle[C]//IEEE Applied Imagery Pattern Recognition Workshop(AIPR). Washington, USA: IEEE, 2018:1-8.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093" name="CustomShape 9"/>
          <p:cNvSpPr/>
          <p:nvPr/>
        </p:nvSpPr>
        <p:spPr>
          <a:xfrm>
            <a:off x="495360" y="3217680"/>
            <a:ext cx="11022480" cy="7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K. Zhang, P. Chermprayong, D. Tzoumanikas, et al. Bioinspired design of a landing system with soft shock absorbers for autonomous aerial robots[J]. Journal of Field Robotics,2018, 36.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094" name="CustomShape 10"/>
          <p:cNvSpPr/>
          <p:nvPr/>
        </p:nvSpPr>
        <p:spPr>
          <a:xfrm>
            <a:off x="495360" y="3954960"/>
            <a:ext cx="11022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OpenCV, Detection of aruco markers[Z]. How it was published. accessed on 04.06.2020.2020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095" name="CustomShape 11"/>
          <p:cNvSpPr/>
          <p:nvPr/>
        </p:nvSpPr>
        <p:spPr>
          <a:xfrm>
            <a:off x="495360" y="4494600"/>
            <a:ext cx="11022480" cy="90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L. Meier, P. Tanskanen, F. Fraundorfer, et al. PIXHAWK: A system for autonomous flight using onboard computer vision[C]//IEEE International Conference on Robotics and Automation. Shanghai, China: IEEE, 2011:2992-2997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096" name="CustomShape 12"/>
          <p:cNvSpPr/>
          <p:nvPr/>
        </p:nvSpPr>
        <p:spPr>
          <a:xfrm>
            <a:off x="495360" y="5450400"/>
            <a:ext cx="11022480" cy="90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R. Selvaraju, M. Cogswell, A. Das, et al. Grad-CAM: Visual Explanations from DeepNetworks via Gradient-Based Localization[C]//IEEE International Conference on Computer Vision (ICCV). Venice, Italy: IEEE, 2017:618-626</a:t>
            </a:r>
            <a:endParaRPr b="0" lang="en-US" sz="20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597" dur="indefinite" restart="never" nodeType="tmRoot">
          <p:childTnLst>
            <p:seq>
              <p:cTn id="59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TextShape 1"/>
          <p:cNvSpPr txBox="1"/>
          <p:nvPr/>
        </p:nvSpPr>
        <p:spPr>
          <a:xfrm>
            <a:off x="838080" y="25297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Thank you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8" name="TextShape 2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99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100" name="CustomShape 3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01" name="CustomShape 4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02" name="Line 5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3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B7E48DC-E5C2-499B-92FB-20F48FF650DA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transition spd="slow">
    <p:fade/>
  </p:transition>
  <p:timing>
    <p:tnLst>
      <p:par>
        <p:cTn id="599" dur="indefinite" restart="never" nodeType="tmRoot">
          <p:childTnLst>
            <p:seq>
              <p:cTn id="60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Calibri Light"/>
              </a:rPr>
              <a:t>Introduction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42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43" name="CustomShape 2"/>
          <p:cNvSpPr/>
          <p:nvPr/>
        </p:nvSpPr>
        <p:spPr>
          <a:xfrm>
            <a:off x="421560" y="136332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Related works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44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9CF4CB7-9C67-4377-93DE-D753B388028C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45" name="TextShape 4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6" name="CustomShape 5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7" name="CustomShape 6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8" name="Line 7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8"/>
          <p:cNvSpPr/>
          <p:nvPr/>
        </p:nvSpPr>
        <p:spPr>
          <a:xfrm>
            <a:off x="1006560" y="1981080"/>
            <a:ext cx="10178280" cy="13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A. Borowczyk, et al. Autonomous Landing of a Multirotor Micro Air Vehicle on a High Velocity Ground Vehicle </a:t>
            </a:r>
            <a:r>
              <a:rPr b="0" i="1" lang="en-US" sz="2400" spc="-1" strike="noStrike">
                <a:solidFill>
                  <a:srgbClr val="ffffff"/>
                </a:solidFill>
                <a:latin typeface="Calibri"/>
              </a:rPr>
              <a:t>(2016)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50" name="Image 5" descr=""/>
          <p:cNvPicPr/>
          <p:nvPr/>
        </p:nvPicPr>
        <p:blipFill>
          <a:blip r:embed="rId2"/>
          <a:stretch/>
        </p:blipFill>
        <p:spPr>
          <a:xfrm>
            <a:off x="1494720" y="3364200"/>
            <a:ext cx="3866760" cy="2928240"/>
          </a:xfrm>
          <a:prstGeom prst="rect">
            <a:avLst/>
          </a:prstGeom>
          <a:ln>
            <a:noFill/>
          </a:ln>
        </p:spPr>
      </p:pic>
      <p:pic>
        <p:nvPicPr>
          <p:cNvPr id="151" name="Image 14" descr=""/>
          <p:cNvPicPr/>
          <p:nvPr/>
        </p:nvPicPr>
        <p:blipFill>
          <a:blip r:embed="rId3"/>
          <a:stretch/>
        </p:blipFill>
        <p:spPr>
          <a:xfrm>
            <a:off x="5715000" y="3364200"/>
            <a:ext cx="5638320" cy="24951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ffffff"/>
                </a:solidFill>
                <a:latin typeface="Calibri Light"/>
              </a:rPr>
              <a:t>Introduction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53" name="Image 3" descr=""/>
          <p:cNvPicPr/>
          <p:nvPr/>
        </p:nvPicPr>
        <p:blipFill>
          <a:blip r:embed="rId1"/>
          <a:stretch/>
        </p:blipFill>
        <p:spPr>
          <a:xfrm>
            <a:off x="11518200" y="6176880"/>
            <a:ext cx="561240" cy="56124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54" name="CustomShape 2"/>
          <p:cNvSpPr/>
          <p:nvPr/>
        </p:nvSpPr>
        <p:spPr>
          <a:xfrm>
            <a:off x="421560" y="1363320"/>
            <a:ext cx="44038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Related works</a:t>
            </a:r>
            <a:r>
              <a:rPr b="0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5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998C875-9583-4E52-8216-EFB4630CF32D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56" name="TextShape 4"/>
          <p:cNvSpPr txBox="1"/>
          <p:nvPr/>
        </p:nvSpPr>
        <p:spPr>
          <a:xfrm>
            <a:off x="137160" y="127440"/>
            <a:ext cx="3017160" cy="536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Drone Perception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7" name="CustomShape 5"/>
          <p:cNvSpPr/>
          <p:nvPr/>
        </p:nvSpPr>
        <p:spPr>
          <a:xfrm>
            <a:off x="3817800" y="117360"/>
            <a:ext cx="365724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Guidance and Control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8138160" y="117360"/>
            <a:ext cx="4297320" cy="53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808080"/>
                </a:solidFill>
                <a:latin typeface="Arial Black"/>
              </a:rPr>
              <a:t>III</a:t>
            </a:r>
            <a:r>
              <a:rPr b="0" lang="en-US" sz="2400" spc="-1" strike="noStrike">
                <a:solidFill>
                  <a:srgbClr val="808080"/>
                </a:solidFill>
                <a:latin typeface="Adobe Heiti Std R"/>
                <a:ea typeface="Adobe Heiti Std R"/>
              </a:rPr>
              <a:t>. </a:t>
            </a:r>
            <a:r>
              <a:rPr b="0" lang="en-US" sz="2400" spc="-1" strike="noStrike">
                <a:solidFill>
                  <a:srgbClr val="808080"/>
                </a:solidFill>
                <a:latin typeface="Calibri"/>
                <a:ea typeface="Adobe Heiti Std R"/>
              </a:rPr>
              <a:t>Mechanical Landing Gears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59" name="Line 7"/>
          <p:cNvSpPr/>
          <p:nvPr/>
        </p:nvSpPr>
        <p:spPr>
          <a:xfrm>
            <a:off x="0" y="670320"/>
            <a:ext cx="12191760" cy="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CustomShape 8"/>
          <p:cNvSpPr/>
          <p:nvPr/>
        </p:nvSpPr>
        <p:spPr>
          <a:xfrm>
            <a:off x="1006560" y="1981080"/>
            <a:ext cx="10178280" cy="13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badi"/>
              <a:buChar char="▌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S. Recker, et al. Autonomous Precision Landing for the Joint Tactical Aerial Resupply Vehicle </a:t>
            </a:r>
            <a:r>
              <a:rPr b="0" i="1" lang="en-US" sz="2400" spc="-1" strike="noStrike">
                <a:solidFill>
                  <a:srgbClr val="ffffff"/>
                </a:solidFill>
                <a:latin typeface="Calibri"/>
              </a:rPr>
              <a:t>(2018)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61" name="Image 6" descr=""/>
          <p:cNvPicPr/>
          <p:nvPr/>
        </p:nvPicPr>
        <p:blipFill>
          <a:blip r:embed="rId2"/>
          <a:stretch/>
        </p:blipFill>
        <p:spPr>
          <a:xfrm>
            <a:off x="1145880" y="3557160"/>
            <a:ext cx="5343120" cy="2209320"/>
          </a:xfrm>
          <a:prstGeom prst="rect">
            <a:avLst/>
          </a:prstGeom>
          <a:ln>
            <a:noFill/>
          </a:ln>
        </p:spPr>
      </p:pic>
      <p:pic>
        <p:nvPicPr>
          <p:cNvPr id="162" name="Image 16" descr=""/>
          <p:cNvPicPr/>
          <p:nvPr/>
        </p:nvPicPr>
        <p:blipFill>
          <a:blip r:embed="rId3"/>
          <a:stretch/>
        </p:blipFill>
        <p:spPr>
          <a:xfrm>
            <a:off x="838080" y="3403440"/>
            <a:ext cx="10178280" cy="25041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27" dur="indefinite" restart="never" nodeType="tmRoot">
          <p:childTnLst>
            <p:seq>
              <p:cTn id="28" dur="indefinite" nodeType="mainSeq"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4710</TotalTime>
  <Application>LibreOffice/6.0.7.3$Linux_X86_64 LibreOffice_project/00m0$Build-3</Application>
  <Words>4219</Words>
  <Paragraphs>903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2020-06-05T06:59:23Z</dcterms:created>
  <dc:creator>julien mellet</dc:creator>
  <dc:description/>
  <dc:language>en-US</dc:language>
  <cp:lastModifiedBy/>
  <dcterms:modified xsi:type="dcterms:W3CDTF">2021-03-23T15:10:00Z</dcterms:modified>
  <cp:revision>165</cp:revision>
  <dc:subject/>
  <dc:title>Research of Approach Strategy for Fast Drone Autonomous Landing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47</vt:i4>
  </property>
  <property fmtid="{D5CDD505-2E9C-101B-9397-08002B2CF9AE}" pid="8" name="PresentationFormat">
    <vt:lpwstr>Grand écran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83</vt:i4>
  </property>
</Properties>
</file>