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Caveat"/>
      <p:regular r:id="rId33"/>
      <p:bold r:id="rId34"/>
    </p:embeddedFont>
    <p:embeddedFont>
      <p:font typeface="Dancing Script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EF6D218-2676-4B8E-9220-22F4732F04CC}">
  <a:tblStyle styleId="{CEF6D218-2676-4B8E-9220-22F4732F04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5.xml"/><Relationship Id="rId33" Type="http://schemas.openxmlformats.org/officeDocument/2006/relationships/font" Target="fonts/Caveat-regular.fntdata"/><Relationship Id="rId10" Type="http://schemas.openxmlformats.org/officeDocument/2006/relationships/slide" Target="slides/slide4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7.xml"/><Relationship Id="rId35" Type="http://schemas.openxmlformats.org/officeDocument/2006/relationships/font" Target="fonts/DancingScript-regular.fntdata"/><Relationship Id="rId12" Type="http://schemas.openxmlformats.org/officeDocument/2006/relationships/slide" Target="slides/slide6.xml"/><Relationship Id="rId34" Type="http://schemas.openxmlformats.org/officeDocument/2006/relationships/font" Target="fonts/Caveat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DancingScrip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Beaucoup de choses à dire et à faire.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Je vais passer un peu plus de temps sur ce qui me semble important pour comprendre ma démarche.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Je vais </a:t>
            </a:r>
            <a:r>
              <a:rPr b="1" lang="fr"/>
              <a:t>vulgariser</a:t>
            </a:r>
            <a:r>
              <a:rPr lang="fr"/>
              <a:t> certaines notions, et en </a:t>
            </a:r>
            <a:r>
              <a:rPr b="1" lang="fr"/>
              <a:t>omettre</a:t>
            </a:r>
            <a:r>
              <a:rPr lang="fr"/>
              <a:t> d’autres.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37e17c9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37e17c9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IMU       →  	  </a:t>
            </a:r>
            <a:r>
              <a:rPr lang="fr">
                <a:solidFill>
                  <a:schemeClr val="dk1"/>
                </a:solidFill>
              </a:rPr>
              <a:t>30Hz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Photodiodes → 500 Hz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Garder le meilleur de chaque capteur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Différentes hypothèses dont la principale : Mesure = loi normale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37e17c9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37e17c9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Fonction linéaire en considérant, à partir des mesures précédente, la vitesse linéaire sur un petit interval de temps.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c8c56c5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cc8c56c5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s’agit ici de simuler des données des capteurs pour ensuite calculer la “vrai” position du système. Plus la mesure est précise plus la courbe est “resserrée”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Comme dans la littérature : valeur calculée est plus précise, et plus proche de la valeur du lighthouse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Pour chaque “étape” on voit que la position calculée est de plus en plus précise. Bien que l’accéléromètre dérive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402cfc5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402cfc5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Simulation des données de l’accéléromètre + photodiode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fr"/>
              <a:t>accéléro</a:t>
            </a:r>
            <a:r>
              <a:rPr lang="fr"/>
              <a:t> : plus grde variance que photodiodes &amp; valeur qui dérive de manière constante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fr"/>
              <a:t>photodiode</a:t>
            </a:r>
            <a:r>
              <a:rPr lang="fr"/>
              <a:t> : précision parfaite mais fréquence de rafraichissement 4 fois moindre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Problème pour </a:t>
            </a:r>
            <a:r>
              <a:rPr lang="fr"/>
              <a:t>l'évaluation</a:t>
            </a:r>
            <a:r>
              <a:rPr lang="fr"/>
              <a:t> réelle des performances,</a:t>
            </a:r>
            <a:r>
              <a:rPr b="1" lang="fr"/>
              <a:t> dérive et les variances</a:t>
            </a:r>
            <a:r>
              <a:rPr lang="fr"/>
              <a:t> ont été choisie de manière </a:t>
            </a:r>
            <a:r>
              <a:rPr b="1" lang="fr"/>
              <a:t>empirique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Incertitude sur les calculs des erreurs en 0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37e17c9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37e17c9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On voit que lorsque l’on tourne à l’envers, le tracker saute.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Quaternions ~ revient à rajouter un quatrième axe de rotation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37e17c9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37e17c9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Boîtier</a:t>
            </a:r>
            <a:r>
              <a:rPr lang="fr"/>
              <a:t> modulaire de développement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402cfc5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402cfc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REMARQUE : Avant de commencer, nous </a:t>
            </a:r>
            <a:r>
              <a:rPr lang="fr"/>
              <a:t>appellerons</a:t>
            </a:r>
            <a:r>
              <a:rPr lang="fr"/>
              <a:t> “repère Vive” la base indirecte avec y vers le haut et “repère conventionnel” le repère directe avec z vers le haut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deux versions du problème sont sensiblement les mêmes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V1 → Changer directement la matrice de transformation homogène dans le repère “conventionnel”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→ Utilisation directe du</a:t>
            </a:r>
            <a:r>
              <a:rPr b="1" lang="fr"/>
              <a:t> code de la simulation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V2 → changer de repère à la fin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402cfc5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402cfc5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Coordonnées d’un</a:t>
            </a:r>
            <a:r>
              <a:rPr b="1" lang="fr"/>
              <a:t> cercle</a:t>
            </a:r>
            <a:r>
              <a:rPr lang="fr"/>
              <a:t> lues à partir un</a:t>
            </a:r>
            <a:r>
              <a:rPr b="1" lang="fr"/>
              <a:t> fichier texte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Puis,</a:t>
            </a:r>
            <a:r>
              <a:rPr b="1" lang="fr"/>
              <a:t> transformations inverses</a:t>
            </a:r>
            <a:r>
              <a:rPr lang="fr"/>
              <a:t> du positionnement virtuel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REMARQUE : des erreurs mathématiques du premier jet de code montraient des résultats de déplacement similaires à ceux observés sous Blender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37e17c9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37e17c9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Cahier des charges : Banc d’essai sous-millimétrique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Permettra de prouver la précision, et </a:t>
            </a:r>
            <a:r>
              <a:rPr lang="fr"/>
              <a:t>connaître</a:t>
            </a:r>
            <a:r>
              <a:rPr lang="fr"/>
              <a:t> l’</a:t>
            </a:r>
            <a:r>
              <a:rPr b="1" lang="fr"/>
              <a:t>écart-type</a:t>
            </a:r>
            <a:r>
              <a:rPr lang="fr"/>
              <a:t> des systèmes de mesure du tracker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cc8c56c5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cc8c56c5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Certaines </a:t>
            </a:r>
            <a:r>
              <a:rPr lang="fr"/>
              <a:t>tâches</a:t>
            </a:r>
            <a:r>
              <a:rPr lang="fr"/>
              <a:t> ont été moins longues que prévu mais d’autres plus longues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2c9266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2c9266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37e17c9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d37e17c9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ça fait parti du travail de recherche de faire face à l’imprévu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Je pense avoir beaucoup appris à chercher tout seul des informations dans différentes resources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37e17c9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d37e17c9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cc08f669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cc08f669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2c9266a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2c9266a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37e17c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37e17c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Rassemble : chercheurs et enseignants-chercheurs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Pluridisciplinaire :</a:t>
            </a:r>
            <a:r>
              <a:rPr b="1" lang="fr"/>
              <a:t> </a:t>
            </a:r>
            <a:r>
              <a:rPr b="1" lang="fr"/>
              <a:t>mécanique</a:t>
            </a:r>
            <a:r>
              <a:rPr lang="fr">
                <a:solidFill>
                  <a:schemeClr val="dk1"/>
                </a:solidFill>
              </a:rPr>
              <a:t>, l’</a:t>
            </a:r>
            <a:r>
              <a:rPr b="1" lang="fr">
                <a:solidFill>
                  <a:schemeClr val="dk1"/>
                </a:solidFill>
              </a:rPr>
              <a:t>automatique</a:t>
            </a:r>
            <a:r>
              <a:rPr lang="fr">
                <a:solidFill>
                  <a:schemeClr val="dk1"/>
                </a:solidFill>
              </a:rPr>
              <a:t>, le </a:t>
            </a:r>
            <a:r>
              <a:rPr b="1" lang="fr">
                <a:solidFill>
                  <a:schemeClr val="dk1"/>
                </a:solidFill>
              </a:rPr>
              <a:t>traitement du signal</a:t>
            </a:r>
            <a:r>
              <a:rPr lang="fr">
                <a:solidFill>
                  <a:schemeClr val="dk1"/>
                </a:solidFill>
              </a:rPr>
              <a:t> et l’</a:t>
            </a:r>
            <a:r>
              <a:rPr b="1" lang="fr">
                <a:solidFill>
                  <a:schemeClr val="dk1"/>
                </a:solidFill>
              </a:rPr>
              <a:t>informatique</a:t>
            </a:r>
            <a:r>
              <a:rPr lang="f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fr">
                <a:solidFill>
                  <a:schemeClr val="dk1"/>
                </a:solidFill>
              </a:rPr>
              <a:t>UMR</a:t>
            </a:r>
            <a:r>
              <a:rPr lang="fr">
                <a:solidFill>
                  <a:schemeClr val="dk1"/>
                </a:solidFill>
              </a:rPr>
              <a:t> commune à</a:t>
            </a:r>
            <a:r>
              <a:rPr b="1" lang="fr">
                <a:solidFill>
                  <a:schemeClr val="dk1"/>
                </a:solidFill>
              </a:rPr>
              <a:t> Sorbonne université </a:t>
            </a:r>
            <a:r>
              <a:rPr lang="fr">
                <a:solidFill>
                  <a:schemeClr val="dk1"/>
                </a:solidFill>
              </a:rPr>
              <a:t>(anciennement UPMC) et </a:t>
            </a:r>
            <a:r>
              <a:rPr b="1" lang="fr">
                <a:solidFill>
                  <a:schemeClr val="dk1"/>
                </a:solidFill>
              </a:rPr>
              <a:t>CNRS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c08f669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cc08f669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équipes avec des champs d’actions différents &amp; dont Sinan HALIYO fait parti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Dans l’équipe INTERACTION → 5 groupes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Dont HCI fait parti. L’ingénieur Cédric HONNET fait parti, mais moi je ne fais pas officiellement parti de l’équipe, même si le projet HIVE Tracker sera </a:t>
            </a:r>
            <a:r>
              <a:rPr lang="fr"/>
              <a:t>probablement</a:t>
            </a:r>
            <a:r>
              <a:rPr lang="fr"/>
              <a:t> utilisé pour HCI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37e17c9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37e17c9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Miniaturisation d’un système de tracking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Collaboration</a:t>
            </a:r>
            <a:r>
              <a:rPr lang="fr"/>
              <a:t> de 3 laboratoires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37e17c9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d37e17c9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37e17c9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d37e17c9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37e17c9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37e17c9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J’ai fait le choix de ne pas reprendre la simulation du précédent groupe de travail → buggé…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Mais j’ai traduit chaque élément de leur code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Pas parfait → le point calculé saute, le point calculé n’est pas parfaitement sur l’objet courant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Discussion avec en réunion → Augmenter vitesse de rotation + FPS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Cependant ça n’a pas donné de meilleurs résultats → Saturation en amont du logiciel ? Thread 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fr.mathworks.com/videos/series/understanding-kalman-filters.html" TargetMode="External"/><Relationship Id="rId4" Type="http://schemas.openxmlformats.org/officeDocument/2006/relationships/hyperlink" Target="https://fr.mathworks.com/videos/series/understanding-kalman-filters.html" TargetMode="External"/><Relationship Id="rId5" Type="http://schemas.openxmlformats.org/officeDocument/2006/relationships/hyperlink" Target="http://perso.ensta-paristech.fr/~filliat/Courses/index.html" TargetMode="External"/><Relationship Id="rId6" Type="http://schemas.openxmlformats.org/officeDocument/2006/relationships/hyperlink" Target="https://hivetracker.github.io/" TargetMode="External"/><Relationship Id="rId7" Type="http://schemas.openxmlformats.org/officeDocument/2006/relationships/hyperlink" Target="https://www.youtube.com/watch?v=zc8b2Jo7mno&amp;t=159s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5" Type="http://schemas.openxmlformats.org/officeDocument/2006/relationships/image" Target="../media/image7.jp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32300" y="1458675"/>
            <a:ext cx="8520600" cy="5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4th Year Internship</a:t>
            </a:r>
            <a:endParaRPr sz="3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32300" y="24010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50">
                <a:solidFill>
                  <a:schemeClr val="dk1"/>
                </a:solidFill>
              </a:rPr>
              <a:t>Sensor Fusion of IMU and 3d Positioning data for</a:t>
            </a:r>
            <a:endParaRPr sz="225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250">
                <a:solidFill>
                  <a:schemeClr val="dk1"/>
                </a:solidFill>
              </a:rPr>
              <a:t>Virtual/Augmented/Mixed Reality</a:t>
            </a:r>
            <a:endParaRPr sz="225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75" y="441151"/>
            <a:ext cx="2868550" cy="5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1450" y="251500"/>
            <a:ext cx="1934025" cy="85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611100" y="3542575"/>
            <a:ext cx="39630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By</a:t>
            </a:r>
            <a:r>
              <a:rPr lang="fr"/>
              <a:t> Julien Mellet</a:t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553025" y="4251325"/>
            <a:ext cx="2565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Referring teacher 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Serge Dos Santos</a:t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6711450" y="4251325"/>
            <a:ext cx="2771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Company tutor 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Sinan Haliyo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0350" y="262925"/>
            <a:ext cx="980313" cy="9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Sensor Fusion</a:t>
            </a:r>
            <a:endParaRPr/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5389150" y="1214475"/>
            <a:ext cx="4088700" cy="4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Kalman Filter</a:t>
            </a:r>
            <a:endParaRPr/>
          </a:p>
        </p:txBody>
      </p:sp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5528250" y="1712475"/>
            <a:ext cx="29442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u="sng"/>
              <a:t>Hypothesis </a:t>
            </a:r>
            <a:r>
              <a:rPr lang="fr"/>
              <a:t>: </a:t>
            </a:r>
            <a:r>
              <a:rPr lang="fr"/>
              <a:t>The measure follows a normal distribution</a:t>
            </a:r>
            <a:r>
              <a:rPr lang="fr"/>
              <a:t> </a:t>
            </a:r>
            <a:r>
              <a:rPr b="1" lang="fr">
                <a:latin typeface="Dancing Script"/>
                <a:ea typeface="Dancing Script"/>
                <a:cs typeface="Dancing Script"/>
                <a:sym typeface="Dancing Script"/>
              </a:rPr>
              <a:t>N</a:t>
            </a:r>
            <a:r>
              <a:rPr lang="fr"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fr"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fr"/>
              <a:t>μ</a:t>
            </a:r>
            <a:r>
              <a:rPr lang="fr">
                <a:latin typeface="Raleway"/>
                <a:ea typeface="Raleway"/>
                <a:cs typeface="Raleway"/>
                <a:sym typeface="Raleway"/>
              </a:rPr>
              <a:t>,σ²)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/>
        </p:nvSpPr>
        <p:spPr>
          <a:xfrm>
            <a:off x="5529550" y="2636613"/>
            <a:ext cx="294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Prediction</a:t>
            </a:r>
            <a:endParaRPr b="1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5528250" y="3574875"/>
            <a:ext cx="294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Update</a:t>
            </a:r>
            <a:endParaRPr b="1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488600" y="1214475"/>
            <a:ext cx="30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On-board sensors</a:t>
            </a:r>
            <a:endParaRPr/>
          </a:p>
        </p:txBody>
      </p:sp>
      <p:grpSp>
        <p:nvGrpSpPr>
          <p:cNvPr id="156" name="Google Shape;156;p22"/>
          <p:cNvGrpSpPr/>
          <p:nvPr/>
        </p:nvGrpSpPr>
        <p:grpSpPr>
          <a:xfrm>
            <a:off x="488600" y="2111738"/>
            <a:ext cx="3473050" cy="1069075"/>
            <a:chOff x="4650925" y="2631850"/>
            <a:chExt cx="3473050" cy="1069075"/>
          </a:xfrm>
        </p:grpSpPr>
        <p:pic>
          <p:nvPicPr>
            <p:cNvPr id="157" name="Google Shape;157;p22"/>
            <p:cNvPicPr preferRelativeResize="0"/>
            <p:nvPr/>
          </p:nvPicPr>
          <p:blipFill rotWithShape="1">
            <a:blip r:embed="rId3">
              <a:alphaModFix/>
            </a:blip>
            <a:srcRect b="0" l="16980" r="15126" t="62884"/>
            <a:stretch/>
          </p:blipFill>
          <p:spPr>
            <a:xfrm>
              <a:off x="4650925" y="2631850"/>
              <a:ext cx="3473050" cy="1069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2"/>
            <p:cNvPicPr preferRelativeResize="0"/>
            <p:nvPr/>
          </p:nvPicPr>
          <p:blipFill rotWithShape="1">
            <a:blip r:embed="rId3">
              <a:alphaModFix/>
            </a:blip>
            <a:srcRect b="55336" l="2988" r="86285" t="32962"/>
            <a:stretch/>
          </p:blipFill>
          <p:spPr>
            <a:xfrm>
              <a:off x="7743125" y="3363875"/>
              <a:ext cx="380850" cy="33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22"/>
          <p:cNvSpPr txBox="1"/>
          <p:nvPr/>
        </p:nvSpPr>
        <p:spPr>
          <a:xfrm>
            <a:off x="411300" y="3913425"/>
            <a:ext cx="1862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</a:t>
            </a:r>
            <a:r>
              <a:rPr b="1" lang="fr"/>
              <a:t>nertial measurement unit</a:t>
            </a:r>
            <a:endParaRPr b="1"/>
          </a:p>
        </p:txBody>
      </p:sp>
      <p:sp>
        <p:nvSpPr>
          <p:cNvPr id="160" name="Google Shape;160;p22"/>
          <p:cNvSpPr txBox="1"/>
          <p:nvPr/>
        </p:nvSpPr>
        <p:spPr>
          <a:xfrm>
            <a:off x="2508775" y="3823875"/>
            <a:ext cx="1261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Location</a:t>
            </a:r>
            <a:r>
              <a:rPr lang="fr"/>
              <a:t> system</a:t>
            </a:r>
            <a:endParaRPr b="1"/>
          </a:p>
        </p:txBody>
      </p:sp>
      <p:cxnSp>
        <p:nvCxnSpPr>
          <p:cNvPr id="161" name="Google Shape;161;p22"/>
          <p:cNvCxnSpPr>
            <a:stCxn id="159" idx="0"/>
          </p:cNvCxnSpPr>
          <p:nvPr/>
        </p:nvCxnSpPr>
        <p:spPr>
          <a:xfrm rot="10800000">
            <a:off x="1336650" y="3415425"/>
            <a:ext cx="6000" cy="49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2"/>
          <p:cNvCxnSpPr>
            <a:stCxn id="160" idx="0"/>
          </p:cNvCxnSpPr>
          <p:nvPr/>
        </p:nvCxnSpPr>
        <p:spPr>
          <a:xfrm rot="10800000">
            <a:off x="3133375" y="3379275"/>
            <a:ext cx="6000" cy="44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4679813" y="2055550"/>
            <a:ext cx="8400" cy="15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22"/>
          <p:cNvSpPr/>
          <p:nvPr/>
        </p:nvSpPr>
        <p:spPr>
          <a:xfrm rot="-5400000">
            <a:off x="5257300" y="2908875"/>
            <a:ext cx="1202700" cy="658200"/>
          </a:xfrm>
          <a:prstGeom prst="uturnArrow">
            <a:avLst>
              <a:gd fmla="val 25414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6852475" y="3105738"/>
            <a:ext cx="295800" cy="393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6236500" y="3587925"/>
            <a:ext cx="1530300" cy="393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6235200" y="2643900"/>
            <a:ext cx="1530300" cy="393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fusion de capteurs</a:t>
            </a:r>
            <a:endParaRPr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311700" y="1152475"/>
            <a:ext cx="495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L’utilisation du filtre</a:t>
            </a:r>
            <a:endParaRPr/>
          </a:p>
        </p:txBody>
      </p:sp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aphicFrame>
        <p:nvGraphicFramePr>
          <p:cNvPr id="175" name="Google Shape;175;p23"/>
          <p:cNvGraphicFramePr/>
          <p:nvPr/>
        </p:nvGraphicFramePr>
        <p:xfrm>
          <a:off x="952500" y="223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1538125"/>
                <a:gridCol w="2194300"/>
                <a:gridCol w="3506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Kalman version 1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Kalman version 2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/>
                        <a:t>Prédiction</a:t>
                      </a:r>
                      <a:endParaRPr b="1" i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IMU brute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Fonction linéaire (IMU + optique)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fr"/>
                        <a:t>Mise à jour</a:t>
                      </a:r>
                      <a:endParaRPr b="1" i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Fusion des deux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Fusion des trois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6" name="Google Shape;176;p23"/>
          <p:cNvSpPr txBox="1"/>
          <p:nvPr/>
        </p:nvSpPr>
        <p:spPr>
          <a:xfrm>
            <a:off x="487675" y="4404150"/>
            <a:ext cx="700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/>
              <a:t>Remarque : Ceux-ci seront comparés sur le HIVE Tracker</a:t>
            </a:r>
            <a:endParaRPr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Sensor Fusion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Kalman Filter</a:t>
            </a:r>
            <a:endParaRPr/>
          </a:p>
        </p:txBody>
      </p:sp>
      <p:sp>
        <p:nvSpPr>
          <p:cNvPr id="183" name="Google Shape;18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775" y="1793917"/>
            <a:ext cx="4023526" cy="24641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4">
            <a:alphaModFix/>
          </a:blip>
          <a:srcRect b="0" l="0" r="0" t="2075"/>
          <a:stretch/>
        </p:blipFill>
        <p:spPr>
          <a:xfrm>
            <a:off x="415945" y="1873488"/>
            <a:ext cx="4023525" cy="23049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Sensor Fusion</a:t>
            </a:r>
            <a:endParaRPr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Estimation of the accuracy of the 2D Kalman filter</a:t>
            </a:r>
            <a:endParaRPr/>
          </a:p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473" y="1918498"/>
            <a:ext cx="4229825" cy="24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25" y="2062663"/>
            <a:ext cx="3859684" cy="22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Implementation</a:t>
            </a:r>
            <a:endParaRPr/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1098075" y="1540563"/>
            <a:ext cx="2718300" cy="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Gimbal Lock</a:t>
            </a:r>
            <a:endParaRPr/>
          </a:p>
        </p:txBody>
      </p:sp>
      <p:sp>
        <p:nvSpPr>
          <p:cNvPr id="201" name="Google Shape;2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 b="7641" l="9600" r="0" t="9570"/>
          <a:stretch/>
        </p:blipFill>
        <p:spPr>
          <a:xfrm>
            <a:off x="1208650" y="2300400"/>
            <a:ext cx="2607725" cy="18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5248650" y="4595425"/>
            <a:ext cx="22296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/>
              <a:t>Solution → Quaternions</a:t>
            </a:r>
            <a:endParaRPr i="1"/>
          </a:p>
        </p:txBody>
      </p:sp>
      <p:cxnSp>
        <p:nvCxnSpPr>
          <p:cNvPr id="204" name="Google Shape;204;p26"/>
          <p:cNvCxnSpPr/>
          <p:nvPr/>
        </p:nvCxnSpPr>
        <p:spPr>
          <a:xfrm>
            <a:off x="4567800" y="2220350"/>
            <a:ext cx="8400" cy="15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05" name="Google Shape;205;p26"/>
          <p:cNvGrpSpPr/>
          <p:nvPr/>
        </p:nvGrpSpPr>
        <p:grpSpPr>
          <a:xfrm>
            <a:off x="5436663" y="2297871"/>
            <a:ext cx="2248456" cy="1774711"/>
            <a:chOff x="4672875" y="2464425"/>
            <a:chExt cx="1609950" cy="1451350"/>
          </a:xfrm>
        </p:grpSpPr>
        <p:pic>
          <p:nvPicPr>
            <p:cNvPr id="206" name="Google Shape;206;p26"/>
            <p:cNvPicPr preferRelativeResize="0"/>
            <p:nvPr/>
          </p:nvPicPr>
          <p:blipFill rotWithShape="1">
            <a:blip r:embed="rId4">
              <a:alphaModFix/>
            </a:blip>
            <a:srcRect b="0" l="23020" r="20596" t="12311"/>
            <a:stretch/>
          </p:blipFill>
          <p:spPr>
            <a:xfrm>
              <a:off x="4672875" y="2464425"/>
              <a:ext cx="1609950" cy="145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6"/>
            <p:cNvPicPr preferRelativeResize="0"/>
            <p:nvPr/>
          </p:nvPicPr>
          <p:blipFill rotWithShape="1">
            <a:blip r:embed="rId4">
              <a:alphaModFix/>
            </a:blip>
            <a:srcRect b="80393" l="35522" r="53840" t="3338"/>
            <a:stretch/>
          </p:blipFill>
          <p:spPr>
            <a:xfrm>
              <a:off x="4672875" y="2464425"/>
              <a:ext cx="363251" cy="32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5358350" y="1540563"/>
            <a:ext cx="2718300" cy="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</a:t>
            </a:r>
            <a:r>
              <a:rPr lang="fr"/>
              <a:t>uler Angles</a:t>
            </a: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1208650" y="4225450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Unity Software</a:t>
            </a:r>
            <a:endParaRPr i="1" sz="1200"/>
          </a:p>
        </p:txBody>
      </p:sp>
      <p:sp>
        <p:nvSpPr>
          <p:cNvPr id="210" name="Google Shape;210;p26"/>
          <p:cNvSpPr txBox="1"/>
          <p:nvPr/>
        </p:nvSpPr>
        <p:spPr>
          <a:xfrm>
            <a:off x="5490000" y="4225450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Youtube</a:t>
            </a:r>
            <a:endParaRPr i="1"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</a:t>
            </a:r>
            <a:r>
              <a:rPr lang="fr"/>
              <a:t>mplementation</a:t>
            </a:r>
            <a:endParaRPr/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311700" y="1152475"/>
            <a:ext cx="49668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Modeling of a first modular enclosure</a:t>
            </a:r>
            <a:endParaRPr/>
          </a:p>
        </p:txBody>
      </p:sp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00" y="1966500"/>
            <a:ext cx="3624050" cy="24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147" y="1760925"/>
            <a:ext cx="3366300" cy="27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817400" y="4432175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SolidWorks</a:t>
            </a:r>
            <a:endParaRPr i="1" sz="1200"/>
          </a:p>
        </p:txBody>
      </p:sp>
      <p:sp>
        <p:nvSpPr>
          <p:cNvPr id="221" name="Google Shape;221;p27"/>
          <p:cNvSpPr txBox="1"/>
          <p:nvPr/>
        </p:nvSpPr>
        <p:spPr>
          <a:xfrm>
            <a:off x="5077575" y="4629875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Photo</a:t>
            </a:r>
            <a:endParaRPr i="1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085" y="610508"/>
            <a:ext cx="2250066" cy="865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>
            <p:ph type="title"/>
          </p:nvPr>
        </p:nvSpPr>
        <p:spPr>
          <a:xfrm>
            <a:off x="311700" y="445025"/>
            <a:ext cx="541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</a:t>
            </a:r>
            <a:r>
              <a:rPr lang="fr"/>
              <a:t>mplementation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311700" y="1863950"/>
            <a:ext cx="6142800" cy="27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u="sng"/>
              <a:t>Different uses of timings</a:t>
            </a:r>
            <a:r>
              <a:rPr lang="fr" sz="1600"/>
              <a:t> :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Change of coordinate system at the </a:t>
            </a:r>
            <a:r>
              <a:rPr b="1" lang="fr" sz="1600"/>
              <a:t>beginning</a:t>
            </a:r>
            <a:r>
              <a:rPr lang="fr" sz="1600"/>
              <a:t> of the code → conservation of the code of the simulation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Change of the coordinate system at the </a:t>
            </a:r>
            <a:r>
              <a:rPr b="1" lang="fr" sz="1600"/>
              <a:t>end</a:t>
            </a:r>
            <a:endParaRPr b="1"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fr" sz="1600"/>
              <a:t>Rotation</a:t>
            </a:r>
            <a:r>
              <a:rPr lang="fr" sz="1600"/>
              <a:t> matrix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fr" sz="1600"/>
              <a:t>Homogeneous transformation</a:t>
            </a:r>
            <a:r>
              <a:rPr lang="fr" sz="1600"/>
              <a:t> matrix</a:t>
            </a:r>
            <a:endParaRPr sz="1600"/>
          </a:p>
        </p:txBody>
      </p:sp>
      <p:sp>
        <p:nvSpPr>
          <p:cNvPr id="229" name="Google Shape;22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6833225" y="1839602"/>
            <a:ext cx="862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999999"/>
                </a:solidFill>
              </a:rPr>
              <a:t>OpenGL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7879050" y="1839600"/>
            <a:ext cx="11421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999999"/>
                </a:solidFill>
              </a:rPr>
              <a:t>Blender</a:t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232" name="Google Shape;232;p28"/>
          <p:cNvCxnSpPr>
            <a:stCxn id="230" idx="0"/>
          </p:cNvCxnSpPr>
          <p:nvPr/>
        </p:nvCxnSpPr>
        <p:spPr>
          <a:xfrm flipH="1" rot="10800000">
            <a:off x="7264325" y="1519202"/>
            <a:ext cx="4500" cy="320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28"/>
          <p:cNvSpPr txBox="1"/>
          <p:nvPr>
            <p:ph idx="1" type="body"/>
          </p:nvPr>
        </p:nvSpPr>
        <p:spPr>
          <a:xfrm>
            <a:off x="311700" y="1152475"/>
            <a:ext cx="6142800" cy="520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1700"/>
              <a:t>Current state</a:t>
            </a:r>
            <a:r>
              <a:rPr lang="fr" sz="1700"/>
              <a:t> → </a:t>
            </a:r>
            <a:r>
              <a:rPr b="1" lang="fr" sz="1700"/>
              <a:t>Actual</a:t>
            </a:r>
            <a:r>
              <a:rPr lang="fr" sz="1700"/>
              <a:t> displacement</a:t>
            </a:r>
            <a:r>
              <a:rPr lang="fr" sz="1700"/>
              <a:t> ≠ </a:t>
            </a:r>
            <a:r>
              <a:rPr b="1" lang="fr" sz="1700"/>
              <a:t>Virtual </a:t>
            </a:r>
            <a:r>
              <a:rPr lang="fr" sz="1700"/>
              <a:t>displacment</a:t>
            </a:r>
            <a:endParaRPr sz="1700"/>
          </a:p>
        </p:txBody>
      </p:sp>
      <p:cxnSp>
        <p:nvCxnSpPr>
          <p:cNvPr id="234" name="Google Shape;234;p28"/>
          <p:cNvCxnSpPr/>
          <p:nvPr/>
        </p:nvCxnSpPr>
        <p:spPr>
          <a:xfrm flipH="1" rot="10800000">
            <a:off x="8447856" y="1519206"/>
            <a:ext cx="4500" cy="320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5" name="Google Shape;235;p28"/>
          <p:cNvSpPr/>
          <p:nvPr/>
        </p:nvSpPr>
        <p:spPr>
          <a:xfrm>
            <a:off x="6706725" y="445025"/>
            <a:ext cx="2250300" cy="19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</a:t>
            </a:r>
            <a:r>
              <a:rPr lang="fr"/>
              <a:t>mplementation</a:t>
            </a:r>
            <a:endParaRPr/>
          </a:p>
        </p:txBody>
      </p:sp>
      <p:sp>
        <p:nvSpPr>
          <p:cNvPr id="241" name="Google Shape;2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311700" y="1298275"/>
            <a:ext cx="41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u="sng"/>
              <a:t>Data simulation</a:t>
            </a:r>
            <a:r>
              <a:rPr b="1" lang="fr"/>
              <a:t>:</a:t>
            </a:r>
            <a:endParaRPr b="1"/>
          </a:p>
        </p:txBody>
      </p:sp>
      <p:sp>
        <p:nvSpPr>
          <p:cNvPr id="243" name="Google Shape;243;p29"/>
          <p:cNvSpPr/>
          <p:nvPr/>
        </p:nvSpPr>
        <p:spPr>
          <a:xfrm>
            <a:off x="1377284" y="3183000"/>
            <a:ext cx="1236350" cy="730050"/>
          </a:xfrm>
          <a:custGeom>
            <a:rect b="b" l="l" r="r" t="t"/>
            <a:pathLst>
              <a:path extrusionOk="0" h="29202" w="49454">
                <a:moveTo>
                  <a:pt x="33212" y="0"/>
                </a:moveTo>
                <a:cubicBezTo>
                  <a:pt x="24223" y="0"/>
                  <a:pt x="15255" y="3151"/>
                  <a:pt x="7215" y="7171"/>
                </a:cubicBezTo>
                <a:cubicBezTo>
                  <a:pt x="1249" y="10154"/>
                  <a:pt x="-2165" y="21108"/>
                  <a:pt x="1836" y="26445"/>
                </a:cubicBezTo>
                <a:cubicBezTo>
                  <a:pt x="4053" y="29403"/>
                  <a:pt x="8898" y="29135"/>
                  <a:pt x="12594" y="29135"/>
                </a:cubicBezTo>
                <a:cubicBezTo>
                  <a:pt x="25641" y="29135"/>
                  <a:pt x="39227" y="22672"/>
                  <a:pt x="48452" y="13447"/>
                </a:cubicBezTo>
                <a:cubicBezTo>
                  <a:pt x="53206" y="8693"/>
                  <a:pt x="39040" y="1344"/>
                  <a:pt x="32316" y="1344"/>
                </a:cubicBez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Google Shape;244;p29"/>
          <p:cNvSpPr txBox="1"/>
          <p:nvPr>
            <p:ph idx="1" type="body"/>
          </p:nvPr>
        </p:nvSpPr>
        <p:spPr>
          <a:xfrm>
            <a:off x="4904100" y="1650400"/>
            <a:ext cx="3928200" cy="31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Consequences</a:t>
            </a:r>
            <a:r>
              <a:rPr lang="fr"/>
              <a:t>: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The initial trajectory is drawn by the current object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400" u="sng"/>
              <a:t>Problem situation</a:t>
            </a:r>
            <a:r>
              <a:rPr lang="fr" sz="1400"/>
              <a:t>: Matrices of </a:t>
            </a:r>
            <a:r>
              <a:rPr b="1" lang="fr" sz="1400"/>
              <a:t>homogeneous transformations</a:t>
            </a:r>
            <a:r>
              <a:rPr lang="fr" sz="1400"/>
              <a:t> or </a:t>
            </a:r>
            <a:r>
              <a:rPr b="1" lang="fr" sz="1400"/>
              <a:t>error</a:t>
            </a:r>
            <a:r>
              <a:rPr lang="fr" sz="1400"/>
              <a:t> in a matrix of base change</a:t>
            </a:r>
            <a:endParaRPr sz="1400"/>
          </a:p>
        </p:txBody>
      </p:sp>
      <p:pic>
        <p:nvPicPr>
          <p:cNvPr id="245" name="Google Shape;245;p29"/>
          <p:cNvPicPr preferRelativeResize="0"/>
          <p:nvPr/>
        </p:nvPicPr>
        <p:blipFill rotWithShape="1">
          <a:blip r:embed="rId3">
            <a:alphaModFix/>
          </a:blip>
          <a:srcRect b="0" l="0" r="0" t="6296"/>
          <a:stretch/>
        </p:blipFill>
        <p:spPr>
          <a:xfrm>
            <a:off x="416700" y="2018850"/>
            <a:ext cx="3553025" cy="23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/>
          <p:nvPr/>
        </p:nvSpPr>
        <p:spPr>
          <a:xfrm>
            <a:off x="712250" y="2886925"/>
            <a:ext cx="2388000" cy="12780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29"/>
          <p:cNvCxnSpPr/>
          <p:nvPr/>
        </p:nvCxnSpPr>
        <p:spPr>
          <a:xfrm>
            <a:off x="4528100" y="2310425"/>
            <a:ext cx="8400" cy="15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p29"/>
          <p:cNvSpPr txBox="1"/>
          <p:nvPr/>
        </p:nvSpPr>
        <p:spPr>
          <a:xfrm>
            <a:off x="493200" y="4465375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Blender S</a:t>
            </a:r>
            <a:endParaRPr i="1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</a:t>
            </a:r>
            <a:r>
              <a:rPr lang="fr"/>
              <a:t>mplementation</a:t>
            </a:r>
            <a:endParaRPr/>
          </a:p>
        </p:txBody>
      </p:sp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311700" y="1112913"/>
            <a:ext cx="85206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Design of a submillimeter test bench</a:t>
            </a:r>
            <a:endParaRPr/>
          </a:p>
        </p:txBody>
      </p:sp>
      <p:sp>
        <p:nvSpPr>
          <p:cNvPr id="255" name="Google Shape;25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V-Slot® NEMA 17 Linear Actuator Bundle (Belt Driven)" id="256" name="Google Shape;2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225" y="2148200"/>
            <a:ext cx="1894350" cy="18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/>
          <p:nvPr/>
        </p:nvSpPr>
        <p:spPr>
          <a:xfrm>
            <a:off x="4835300" y="2290875"/>
            <a:ext cx="3337200" cy="15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Alimentation</a:t>
            </a:r>
            <a:r>
              <a:rPr lang="fr"/>
              <a:t> CC 12V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Driver</a:t>
            </a:r>
            <a:r>
              <a:rPr lang="fr"/>
              <a:t> for stepper motors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Stepper motors</a:t>
            </a:r>
            <a:r>
              <a:rPr lang="fr"/>
              <a:t> NEMA 17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Microcontroller</a:t>
            </a:r>
            <a:r>
              <a:rPr lang="fr"/>
              <a:t> Atmel</a:t>
            </a:r>
            <a:endParaRPr/>
          </a:p>
        </p:txBody>
      </p:sp>
      <p:graphicFrame>
        <p:nvGraphicFramePr>
          <p:cNvPr id="258" name="Google Shape;258;p30"/>
          <p:cNvGraphicFramePr/>
          <p:nvPr/>
        </p:nvGraphicFramePr>
        <p:xfrm>
          <a:off x="933500" y="170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2764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Mecanics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59" name="Google Shape;259;p30"/>
          <p:cNvGraphicFramePr/>
          <p:nvPr/>
        </p:nvGraphicFramePr>
        <p:xfrm>
          <a:off x="5121638" y="170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2764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Electronics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60" name="Google Shape;260;p30"/>
          <p:cNvGraphicFramePr/>
          <p:nvPr/>
        </p:nvGraphicFramePr>
        <p:xfrm>
          <a:off x="933500" y="409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7239000"/>
              </a:tblGrid>
              <a:tr h="57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Price</a:t>
                      </a:r>
                      <a:r>
                        <a:rPr lang="fr"/>
                        <a:t>: ~170€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Accuracy</a:t>
                      </a:r>
                      <a:r>
                        <a:rPr lang="fr"/>
                        <a:t>: Estimated at 0.25 mm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261" name="Google Shape;261;p30"/>
          <p:cNvCxnSpPr/>
          <p:nvPr/>
        </p:nvCxnSpPr>
        <p:spPr>
          <a:xfrm>
            <a:off x="4405638" y="2091975"/>
            <a:ext cx="8400" cy="15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/>
          <p:nvPr>
            <p:ph type="title"/>
          </p:nvPr>
        </p:nvSpPr>
        <p:spPr>
          <a:xfrm>
            <a:off x="311700" y="263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</a:t>
            </a:r>
            <a:endParaRPr/>
          </a:p>
        </p:txBody>
      </p:sp>
      <p:sp>
        <p:nvSpPr>
          <p:cNvPr id="267" name="Google Shape;26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38" y="1551842"/>
            <a:ext cx="8934524" cy="32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>
            <p:ph idx="1" type="body"/>
          </p:nvPr>
        </p:nvSpPr>
        <p:spPr>
          <a:xfrm>
            <a:off x="311700" y="943950"/>
            <a:ext cx="85206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Gantt diagram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Internship Objectives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517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dk1"/>
                </a:solidFill>
              </a:rPr>
              <a:t>Improvement of a </a:t>
            </a:r>
            <a:r>
              <a:rPr b="1" lang="fr" sz="2100">
                <a:solidFill>
                  <a:schemeClr val="dk1"/>
                </a:solidFill>
              </a:rPr>
              <a:t>3D position tracker</a:t>
            </a:r>
            <a:r>
              <a:rPr lang="fr" sz="2100">
                <a:solidFill>
                  <a:schemeClr val="dk1"/>
                </a:solidFill>
              </a:rPr>
              <a:t>: the HIVE Tracker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Performing a </a:t>
            </a:r>
            <a:r>
              <a:rPr b="1" lang="fr">
                <a:solidFill>
                  <a:schemeClr val="dk1"/>
                </a:solidFill>
              </a:rPr>
              <a:t>simulation</a:t>
            </a:r>
            <a:endParaRPr b="1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Increase the </a:t>
            </a:r>
            <a:r>
              <a:rPr b="1" lang="fr">
                <a:solidFill>
                  <a:schemeClr val="dk1"/>
                </a:solidFill>
              </a:rPr>
              <a:t>accuracy</a:t>
            </a:r>
            <a:r>
              <a:rPr lang="fr">
                <a:solidFill>
                  <a:schemeClr val="dk1"/>
                </a:solidFill>
              </a:rPr>
              <a:t> of the system</a:t>
            </a:r>
            <a:endParaRPr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fr">
                <a:solidFill>
                  <a:schemeClr val="dk1"/>
                </a:solidFill>
              </a:rPr>
              <a:t>Design </a:t>
            </a:r>
            <a:r>
              <a:rPr lang="fr">
                <a:solidFill>
                  <a:schemeClr val="dk1"/>
                </a:solidFill>
              </a:rPr>
              <a:t>of an enclosure</a:t>
            </a:r>
            <a:endParaRPr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fr">
                <a:solidFill>
                  <a:schemeClr val="dk1"/>
                </a:solidFill>
              </a:rPr>
              <a:t>Characterization </a:t>
            </a:r>
            <a:r>
              <a:rPr lang="fr">
                <a:solidFill>
                  <a:schemeClr val="dk1"/>
                </a:solidFill>
              </a:rPr>
              <a:t>of the accuracy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</a:t>
            </a:r>
            <a:endParaRPr/>
          </a:p>
        </p:txBody>
      </p:sp>
      <p:sp>
        <p:nvSpPr>
          <p:cNvPr id="275" name="Google Shape;27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Time-consuming tasks: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Learning mathematical tools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Exploration of software development tools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Lack of official manufacturer documentation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What remains: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Finalize fusion of real sensors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P</a:t>
            </a:r>
            <a:r>
              <a:rPr lang="fr"/>
              <a:t>erformances evaluation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Diodes on a solid body</a:t>
            </a:r>
            <a:endParaRPr/>
          </a:p>
        </p:txBody>
      </p:sp>
      <p:sp>
        <p:nvSpPr>
          <p:cNvPr id="276" name="Google Shape;27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Bibliography</a:t>
            </a:r>
            <a:endParaRPr/>
          </a:p>
        </p:txBody>
      </p:sp>
      <p:sp>
        <p:nvSpPr>
          <p:cNvPr id="282" name="Google Shape;28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0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https://fr.mathworks.com/videos/series/understanding-kalman-filters.html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dk1"/>
                </a:solidFill>
              </a:rPr>
              <a:t> "Probabilistic robotics</a:t>
            </a:r>
            <a:r>
              <a:rPr lang="fr" sz="1000">
                <a:solidFill>
                  <a:schemeClr val="dk1"/>
                </a:solidFill>
              </a:rPr>
              <a:t>" - Sebastian Thrun, Wolfram Burgard, Dieter Fox (Physique) p.40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http://perso.ensta-paristech.fr/~filliat/Courses/index.html</a:t>
            </a:r>
            <a:r>
              <a:rPr lang="fr" sz="1000">
                <a:solidFill>
                  <a:schemeClr val="dk1"/>
                </a:solidFill>
              </a:rPr>
              <a:t> - David Filliat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https://hivetracker.github.io/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dk1"/>
                </a:solidFill>
              </a:rPr>
              <a:t>“Blender  pour Simulation Physique”</a:t>
            </a:r>
            <a:r>
              <a:rPr lang="fr" sz="1000">
                <a:solidFill>
                  <a:schemeClr val="dk1"/>
                </a:solidFill>
              </a:rPr>
              <a:t> - Sinan Haliyo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“</a:t>
            </a:r>
            <a:r>
              <a:rPr i="1" lang="fr" sz="1000">
                <a:solidFill>
                  <a:schemeClr val="dk1"/>
                </a:solidFill>
              </a:rPr>
              <a:t>Euler (gimbal lock) Explained”</a:t>
            </a:r>
            <a:r>
              <a:rPr lang="fr" sz="1000">
                <a:solidFill>
                  <a:schemeClr val="dk1"/>
                </a:solidFill>
              </a:rPr>
              <a:t> </a:t>
            </a:r>
            <a:r>
              <a:rPr lang="fr" sz="1000" u="sng">
                <a:solidFill>
                  <a:schemeClr val="hlink"/>
                </a:solidFill>
                <a:hlinkClick r:id="rId7"/>
              </a:rPr>
              <a:t>https://www.youtube.com/watch?v=zc8b2Jo7mno&amp;t=159s</a:t>
            </a:r>
            <a:r>
              <a:rPr lang="fr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dk1"/>
                </a:solidFill>
              </a:rPr>
              <a:t>“Visualizing Quaternions”</a:t>
            </a:r>
            <a:r>
              <a:rPr lang="fr" sz="1000">
                <a:solidFill>
                  <a:schemeClr val="dk1"/>
                </a:solidFill>
              </a:rPr>
              <a:t>  - Andrew  J. Hanson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3" name="Google Shape;28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 for your attention</a:t>
            </a:r>
            <a:endParaRPr/>
          </a:p>
        </p:txBody>
      </p:sp>
      <p:sp>
        <p:nvSpPr>
          <p:cNvPr id="289" name="Google Shape;289;p34"/>
          <p:cNvSpPr txBox="1"/>
          <p:nvPr>
            <p:ph idx="1" type="body"/>
          </p:nvPr>
        </p:nvSpPr>
        <p:spPr>
          <a:xfrm>
            <a:off x="311700" y="3795950"/>
            <a:ext cx="8520600" cy="96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Julien Mellet  - ISIR - julien.mellet@insa-cvl.fr</a:t>
            </a:r>
            <a:endParaRPr/>
          </a:p>
        </p:txBody>
      </p:sp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75" y="441151"/>
            <a:ext cx="2868550" cy="5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0350" y="262925"/>
            <a:ext cx="980313" cy="9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1450" y="251500"/>
            <a:ext cx="1934025" cy="8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Conduct of the presentation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017725"/>
            <a:ext cx="8520600" cy="3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fr"/>
              <a:t>L</a:t>
            </a:r>
            <a:r>
              <a:rPr b="1" lang="fr"/>
              <a:t>aboratory</a:t>
            </a:r>
            <a:r>
              <a:rPr lang="fr"/>
              <a:t> and </a:t>
            </a:r>
            <a:r>
              <a:rPr b="1" lang="fr"/>
              <a:t>Tracker</a:t>
            </a:r>
            <a:r>
              <a:rPr lang="fr"/>
              <a:t> p</a:t>
            </a:r>
            <a:r>
              <a:rPr lang="fr"/>
              <a:t>resentation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fr"/>
              <a:t>System</a:t>
            </a:r>
            <a:r>
              <a:rPr b="1" lang="fr"/>
              <a:t> simulation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The Lighthouses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Principle of positioning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The simulation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fr"/>
              <a:t>Sensor Fusion</a:t>
            </a:r>
            <a:r>
              <a:rPr lang="fr"/>
              <a:t> in the</a:t>
            </a:r>
            <a:r>
              <a:rPr lang="fr"/>
              <a:t> Tracker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The Tracker sensors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Kalman filter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fr"/>
              <a:t>The </a:t>
            </a:r>
            <a:r>
              <a:rPr b="1" lang="fr"/>
              <a:t>imple</a:t>
            </a:r>
            <a:r>
              <a:rPr b="1" lang="fr"/>
              <a:t>mentation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Design of an enclosure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Design of the test bench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fr"/>
              <a:t>From bases to the Tracker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b="1" lang="fr"/>
              <a:t>Conclusion</a:t>
            </a:r>
            <a:endParaRPr b="1"/>
          </a:p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Institute of Intelligent Systems and Robotics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838250" y="1249375"/>
            <a:ext cx="3219600" cy="19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Areas of application</a:t>
            </a:r>
            <a:r>
              <a:rPr lang="fr"/>
              <a:t>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Surgical assistance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Functional rehabilitation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Micro / Nanomanipulation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Haptics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400"/>
              <a:t>Artificial intelligence ...</a:t>
            </a:r>
            <a:endParaRPr sz="1400"/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150" y="1322825"/>
            <a:ext cx="2701749" cy="15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187" y="3701749"/>
            <a:ext cx="548699" cy="5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7138" y="3736062"/>
            <a:ext cx="1060750" cy="4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6">
            <a:alphaModFix/>
          </a:blip>
          <a:srcRect b="0" l="3272" r="17286" t="0"/>
          <a:stretch/>
        </p:blipFill>
        <p:spPr>
          <a:xfrm>
            <a:off x="4675200" y="3219775"/>
            <a:ext cx="3463050" cy="15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Institute of Intelligent Systems and Robotics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8520600" cy="5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Working teams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aphicFrame>
        <p:nvGraphicFramePr>
          <p:cNvPr id="94" name="Google Shape;94;p17"/>
          <p:cNvGraphicFramePr/>
          <p:nvPr/>
        </p:nvGraphicFramePr>
        <p:xfrm>
          <a:off x="985475" y="219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2811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INTERACTION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5" name="Google Shape;95;p17"/>
          <p:cNvSpPr txBox="1"/>
          <p:nvPr/>
        </p:nvSpPr>
        <p:spPr>
          <a:xfrm>
            <a:off x="891475" y="2778100"/>
            <a:ext cx="3000000" cy="12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Develops techniques that bring together physical and virtual worlds.</a:t>
            </a:r>
            <a:endParaRPr/>
          </a:p>
        </p:txBody>
      </p:sp>
      <p:graphicFrame>
        <p:nvGraphicFramePr>
          <p:cNvPr id="96" name="Google Shape;96;p17"/>
          <p:cNvGraphicFramePr/>
          <p:nvPr/>
        </p:nvGraphicFramePr>
        <p:xfrm>
          <a:off x="4772475" y="219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{CEF6D218-2676-4B8E-9220-22F4732F04CC}</a:tableStyleId>
              </a:tblPr>
              <a:tblGrid>
                <a:gridCol w="2811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HCI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7" name="Google Shape;97;p17"/>
          <p:cNvSpPr txBox="1"/>
          <p:nvPr/>
        </p:nvSpPr>
        <p:spPr>
          <a:xfrm>
            <a:off x="4678475" y="2778100"/>
            <a:ext cx="3000000" cy="12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Improves the known human-machine interactions with new technologies.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39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Project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970850"/>
            <a:ext cx="2759700" cy="5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The HIVE Tracker</a:t>
            </a:r>
            <a:endParaRPr/>
          </a:p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7550" y="1550350"/>
            <a:ext cx="5780476" cy="1970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400" y="3774201"/>
            <a:ext cx="1334032" cy="7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5450" y="3774200"/>
            <a:ext cx="695350" cy="80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7425" y="3844705"/>
            <a:ext cx="1290608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System simulation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Introduction to lighthouses</a:t>
            </a:r>
            <a:endParaRPr/>
          </a:p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36636" l="40915" r="0" t="0"/>
          <a:stretch/>
        </p:blipFill>
        <p:spPr>
          <a:xfrm>
            <a:off x="4776300" y="1865475"/>
            <a:ext cx="3503100" cy="160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htc vive" id="117" name="Google Shape;1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600" y="1935250"/>
            <a:ext cx="3251700" cy="2032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sp>
        <p:nvSpPr>
          <p:cNvPr id="118" name="Google Shape;118;p19"/>
          <p:cNvSpPr txBox="1"/>
          <p:nvPr/>
        </p:nvSpPr>
        <p:spPr>
          <a:xfrm>
            <a:off x="5031400" y="3967450"/>
            <a:ext cx="9984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Flash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6744700" y="3967450"/>
            <a:ext cx="1199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Scan</a:t>
            </a:r>
            <a:endParaRPr/>
          </a:p>
        </p:txBody>
      </p:sp>
      <p:cxnSp>
        <p:nvCxnSpPr>
          <p:cNvPr id="120" name="Google Shape;120;p19"/>
          <p:cNvCxnSpPr>
            <a:stCxn id="118" idx="0"/>
          </p:cNvCxnSpPr>
          <p:nvPr/>
        </p:nvCxnSpPr>
        <p:spPr>
          <a:xfrm rot="10800000">
            <a:off x="5524600" y="3545650"/>
            <a:ext cx="6000" cy="42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9"/>
          <p:cNvCxnSpPr>
            <a:stCxn id="119" idx="0"/>
          </p:cNvCxnSpPr>
          <p:nvPr/>
        </p:nvCxnSpPr>
        <p:spPr>
          <a:xfrm rot="10800000">
            <a:off x="7334350" y="3581950"/>
            <a:ext cx="10200" cy="38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19"/>
          <p:cNvCxnSpPr/>
          <p:nvPr/>
        </p:nvCxnSpPr>
        <p:spPr>
          <a:xfrm>
            <a:off x="4567788" y="2101075"/>
            <a:ext cx="8400" cy="15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System simulation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311700" y="1152475"/>
            <a:ext cx="39804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How does localization work?</a:t>
            </a:r>
            <a:endParaRPr/>
          </a:p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How it works" id="130" name="Google Shape;1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000" y="2188325"/>
            <a:ext cx="3645000" cy="20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b="18619" l="9861" r="0" t="21948"/>
          <a:stretch/>
        </p:blipFill>
        <p:spPr>
          <a:xfrm>
            <a:off x="4973649" y="2163175"/>
            <a:ext cx="3726474" cy="205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0"/>
          <p:cNvCxnSpPr/>
          <p:nvPr/>
        </p:nvCxnSpPr>
        <p:spPr>
          <a:xfrm flipH="1">
            <a:off x="6023550" y="2806025"/>
            <a:ext cx="1922400" cy="81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5476050" y="2525925"/>
            <a:ext cx="432900" cy="1120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20"/>
          <p:cNvSpPr txBox="1"/>
          <p:nvPr/>
        </p:nvSpPr>
        <p:spPr>
          <a:xfrm>
            <a:off x="4973650" y="4385400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Blender Software</a:t>
            </a:r>
            <a:endParaRPr i="1" sz="1200"/>
          </a:p>
        </p:txBody>
      </p:sp>
      <p:sp>
        <p:nvSpPr>
          <p:cNvPr id="135" name="Google Shape;135;p20"/>
          <p:cNvSpPr txBox="1"/>
          <p:nvPr/>
        </p:nvSpPr>
        <p:spPr>
          <a:xfrm>
            <a:off x="559000" y="4385400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Youtube</a:t>
            </a:r>
            <a:endParaRPr i="1"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System simulation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11700" y="1152475"/>
            <a:ext cx="163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Blender </a:t>
            </a:r>
            <a:r>
              <a:rPr lang="fr"/>
              <a:t>simulation </a:t>
            </a:r>
            <a:endParaRPr/>
          </a:p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975" y="1370575"/>
            <a:ext cx="5680676" cy="32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2052975" y="4761175"/>
            <a:ext cx="32256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Blender Software</a:t>
            </a:r>
            <a:endParaRPr i="1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